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28800425" cy="43200638"/>
  <p:notesSz cx="6797675" cy="9926638"/>
  <p:defaultTextStyle>
    <a:defPPr>
      <a:defRPr lang="en-US"/>
    </a:defPPr>
    <a:lvl1pPr marL="0" algn="l" defTabSz="3455975" rtl="0" eaLnBrk="1" latinLnBrk="0" hangingPunct="1">
      <a:defRPr sz="6803" kern="1200">
        <a:solidFill>
          <a:schemeClr val="tx1"/>
        </a:solidFill>
        <a:latin typeface="+mn-lt"/>
        <a:ea typeface="+mn-ea"/>
        <a:cs typeface="+mn-cs"/>
      </a:defRPr>
    </a:lvl1pPr>
    <a:lvl2pPr marL="1727987" algn="l" defTabSz="3455975" rtl="0" eaLnBrk="1" latinLnBrk="0" hangingPunct="1">
      <a:defRPr sz="6803" kern="1200">
        <a:solidFill>
          <a:schemeClr val="tx1"/>
        </a:solidFill>
        <a:latin typeface="+mn-lt"/>
        <a:ea typeface="+mn-ea"/>
        <a:cs typeface="+mn-cs"/>
      </a:defRPr>
    </a:lvl2pPr>
    <a:lvl3pPr marL="3455975" algn="l" defTabSz="3455975" rtl="0" eaLnBrk="1" latinLnBrk="0" hangingPunct="1">
      <a:defRPr sz="6803" kern="1200">
        <a:solidFill>
          <a:schemeClr val="tx1"/>
        </a:solidFill>
        <a:latin typeface="+mn-lt"/>
        <a:ea typeface="+mn-ea"/>
        <a:cs typeface="+mn-cs"/>
      </a:defRPr>
    </a:lvl3pPr>
    <a:lvl4pPr marL="5183962" algn="l" defTabSz="3455975" rtl="0" eaLnBrk="1" latinLnBrk="0" hangingPunct="1">
      <a:defRPr sz="6803" kern="1200">
        <a:solidFill>
          <a:schemeClr val="tx1"/>
        </a:solidFill>
        <a:latin typeface="+mn-lt"/>
        <a:ea typeface="+mn-ea"/>
        <a:cs typeface="+mn-cs"/>
      </a:defRPr>
    </a:lvl4pPr>
    <a:lvl5pPr marL="6911950" algn="l" defTabSz="3455975" rtl="0" eaLnBrk="1" latinLnBrk="0" hangingPunct="1">
      <a:defRPr sz="6803" kern="1200">
        <a:solidFill>
          <a:schemeClr val="tx1"/>
        </a:solidFill>
        <a:latin typeface="+mn-lt"/>
        <a:ea typeface="+mn-ea"/>
        <a:cs typeface="+mn-cs"/>
      </a:defRPr>
    </a:lvl5pPr>
    <a:lvl6pPr marL="8639937" algn="l" defTabSz="3455975" rtl="0" eaLnBrk="1" latinLnBrk="0" hangingPunct="1">
      <a:defRPr sz="6803" kern="1200">
        <a:solidFill>
          <a:schemeClr val="tx1"/>
        </a:solidFill>
        <a:latin typeface="+mn-lt"/>
        <a:ea typeface="+mn-ea"/>
        <a:cs typeface="+mn-cs"/>
      </a:defRPr>
    </a:lvl6pPr>
    <a:lvl7pPr marL="10367924" algn="l" defTabSz="3455975" rtl="0" eaLnBrk="1" latinLnBrk="0" hangingPunct="1">
      <a:defRPr sz="6803" kern="1200">
        <a:solidFill>
          <a:schemeClr val="tx1"/>
        </a:solidFill>
        <a:latin typeface="+mn-lt"/>
        <a:ea typeface="+mn-ea"/>
        <a:cs typeface="+mn-cs"/>
      </a:defRPr>
    </a:lvl7pPr>
    <a:lvl8pPr marL="12095912" algn="l" defTabSz="3455975" rtl="0" eaLnBrk="1" latinLnBrk="0" hangingPunct="1">
      <a:defRPr sz="6803" kern="1200">
        <a:solidFill>
          <a:schemeClr val="tx1"/>
        </a:solidFill>
        <a:latin typeface="+mn-lt"/>
        <a:ea typeface="+mn-ea"/>
        <a:cs typeface="+mn-cs"/>
      </a:defRPr>
    </a:lvl8pPr>
    <a:lvl9pPr marL="13823899" algn="l" defTabSz="3455975" rtl="0" eaLnBrk="1" latinLnBrk="0" hangingPunct="1">
      <a:defRPr sz="6803"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C7FBF6A1-5C97-46B5-9EC6-017C6D7FCEC9}">
          <p14:sldIdLst>
            <p14:sldId id="256"/>
          </p14:sldIdLst>
        </p14:section>
      </p14:sectionLst>
    </p:ext>
    <p:ext uri="{EFAFB233-063F-42B5-8137-9DF3F51BA10A}">
      <p15:sldGuideLst xmlns:p15="http://schemas.microsoft.com/office/powerpoint/2012/main">
        <p15:guide id="1" orient="horz" pos="13606">
          <p15:clr>
            <a:srgbClr val="A4A3A4"/>
          </p15:clr>
        </p15:guide>
        <p15:guide id="2" pos="907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lly Thatch - US" initials="PT-U" lastIdx="1" clrIdx="0">
    <p:extLst>
      <p:ext uri="{19B8F6BF-5375-455C-9EA6-DF929625EA0E}">
        <p15:presenceInfo xmlns:p15="http://schemas.microsoft.com/office/powerpoint/2012/main" userId="S-1-5-21-2000478354-1229272821-682003330-3613" providerId="AD"/>
      </p:ext>
    </p:extLst>
  </p:cmAuthor>
  <p:cmAuthor id="2" name="Loria Kulathungam" initials="LK" lastIdx="1" clrIdx="1">
    <p:extLst>
      <p:ext uri="{19B8F6BF-5375-455C-9EA6-DF929625EA0E}">
        <p15:presenceInfo xmlns:p15="http://schemas.microsoft.com/office/powerpoint/2012/main" userId="S-1-5-21-1575884154-924937852-840782136-47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2F15"/>
    <a:srgbClr val="2C709C"/>
    <a:srgbClr val="FED35F"/>
    <a:srgbClr val="9055A2"/>
    <a:srgbClr val="016662"/>
    <a:srgbClr val="000000"/>
    <a:srgbClr val="FFFFFF"/>
    <a:srgbClr val="FFF3F3"/>
    <a:srgbClr val="FFF0E1"/>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554" autoAdjust="0"/>
  </p:normalViewPr>
  <p:slideViewPr>
    <p:cSldViewPr snapToGrid="0">
      <p:cViewPr varScale="1">
        <p:scale>
          <a:sx n="16" d="100"/>
          <a:sy n="16" d="100"/>
        </p:scale>
        <p:origin x="2754" y="186"/>
      </p:cViewPr>
      <p:guideLst>
        <p:guide orient="horz" pos="13606"/>
        <p:guide pos="907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 Id="rId9"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ibabaa\Desktop\Sept%2020\UK\poster%20d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592230157680245"/>
          <c:y val="5.8890639852504922E-2"/>
          <c:w val="0.48842598762381545"/>
          <c:h val="0.89236266982035461"/>
        </c:manualLayout>
      </c:layout>
      <c:barChart>
        <c:barDir val="bar"/>
        <c:grouping val="clustered"/>
        <c:varyColors val="0"/>
        <c:ser>
          <c:idx val="0"/>
          <c:order val="0"/>
          <c:spPr>
            <a:solidFill>
              <a:srgbClr val="842F15"/>
            </a:solidFill>
            <a:ln>
              <a:noFill/>
            </a:ln>
            <a:effectLst>
              <a:innerShdw blurRad="114300">
                <a:schemeClr val="accent1"/>
              </a:innerShdw>
            </a:effectLst>
          </c:spPr>
          <c:invertIfNegative val="0"/>
          <c:dLbls>
            <c:spPr>
              <a:noFill/>
              <a:ln>
                <a:noFill/>
              </a:ln>
              <a:effectLst/>
            </c:spPr>
            <c:txPr>
              <a:bodyPr rot="0" spcFirstLastPara="1" vertOverflow="ellipsis" vert="horz" wrap="square" anchor="ctr" anchorCtr="1"/>
              <a:lstStyle/>
              <a:p>
                <a:pPr>
                  <a:defRPr sz="3200" b="0" i="0" u="none" strike="noStrike" kern="1200" baseline="0">
                    <a:solidFill>
                      <a:srgbClr val="000000"/>
                    </a:solidFill>
                    <a:latin typeface="Gill Sans MT" panose="020B05020201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Sheet1!$C$5:$C$10</c:f>
              <c:strCache>
                <c:ptCount val="6"/>
                <c:pt idx="0">
                  <c:v># of health facilities rehabilitated </c:v>
                </c:pt>
                <c:pt idx="1">
                  <c:v># of additional rooms constructed </c:v>
                </c:pt>
                <c:pt idx="2">
                  <c:v># of CHWs/C-midwives trained</c:v>
                </c:pt>
                <c:pt idx="3">
                  <c:v># of health workers trained </c:v>
                </c:pt>
                <c:pt idx="4">
                  <c:v># of health facilities equipped </c:v>
                </c:pt>
                <c:pt idx="5">
                  <c:v># of health facilities assessed </c:v>
                </c:pt>
              </c:strCache>
            </c:strRef>
          </c:cat>
          <c:val>
            <c:numRef>
              <c:f>Sheet1!$D$5:$D$10</c:f>
              <c:numCache>
                <c:formatCode>General</c:formatCode>
                <c:ptCount val="6"/>
                <c:pt idx="0">
                  <c:v>6</c:v>
                </c:pt>
                <c:pt idx="1">
                  <c:v>11</c:v>
                </c:pt>
                <c:pt idx="2">
                  <c:v>1183</c:v>
                </c:pt>
                <c:pt idx="3">
                  <c:v>559</c:v>
                </c:pt>
                <c:pt idx="4">
                  <c:v>346</c:v>
                </c:pt>
                <c:pt idx="5">
                  <c:v>346</c:v>
                </c:pt>
              </c:numCache>
            </c:numRef>
          </c:val>
          <c:extLst>
            <c:ext xmlns:c16="http://schemas.microsoft.com/office/drawing/2014/chart" uri="{C3380CC4-5D6E-409C-BE32-E72D297353CC}">
              <c16:uniqueId val="{00000000-EE96-46BC-AA32-13A48CC89C0A}"/>
            </c:ext>
          </c:extLst>
        </c:ser>
        <c:dLbls>
          <c:dLblPos val="outEnd"/>
          <c:showLegendKey val="0"/>
          <c:showVal val="1"/>
          <c:showCatName val="0"/>
          <c:showSerName val="0"/>
          <c:showPercent val="0"/>
          <c:showBubbleSize val="0"/>
        </c:dLbls>
        <c:gapWidth val="227"/>
        <c:overlap val="-48"/>
        <c:axId val="1670968192"/>
        <c:axId val="1822694544"/>
      </c:barChart>
      <c:catAx>
        <c:axId val="1670968192"/>
        <c:scaling>
          <c:orientation val="minMax"/>
        </c:scaling>
        <c:delete val="0"/>
        <c:axPos val="l"/>
        <c:numFmt formatCode="General" sourceLinked="1"/>
        <c:majorTickMark val="none"/>
        <c:minorTickMark val="none"/>
        <c:tickLblPos val="nextTo"/>
        <c:spPr>
          <a:solidFill>
            <a:srgbClr val="FFFFFF"/>
          </a:solidFill>
          <a:ln w="19050" cap="flat" cmpd="sng" algn="ctr">
            <a:solidFill>
              <a:schemeClr val="tx1">
                <a:lumMod val="25000"/>
                <a:lumOff val="75000"/>
              </a:schemeClr>
            </a:solidFill>
            <a:round/>
          </a:ln>
          <a:effectLst/>
        </c:spPr>
        <c:txPr>
          <a:bodyPr rot="-60000000" spcFirstLastPara="1" vertOverflow="ellipsis" vert="horz" wrap="square" anchor="ctr" anchorCtr="0"/>
          <a:lstStyle/>
          <a:p>
            <a:pPr>
              <a:defRPr sz="3100" b="0" i="0" u="none" strike="noStrike" kern="1200" baseline="0">
                <a:solidFill>
                  <a:srgbClr val="000000"/>
                </a:solidFill>
                <a:latin typeface="Gill Sans MT" panose="020B0502020104020203" pitchFamily="34" charset="0"/>
                <a:ea typeface="+mn-ea"/>
                <a:cs typeface="+mn-cs"/>
              </a:defRPr>
            </a:pPr>
            <a:endParaRPr lang="en-US"/>
          </a:p>
        </c:txPr>
        <c:crossAx val="1822694544"/>
        <c:crosses val="autoZero"/>
        <c:auto val="1"/>
        <c:lblAlgn val="ctr"/>
        <c:lblOffset val="100"/>
        <c:noMultiLvlLbl val="0"/>
      </c:catAx>
      <c:valAx>
        <c:axId val="1822694544"/>
        <c:scaling>
          <c:orientation val="minMax"/>
        </c:scaling>
        <c:delete val="1"/>
        <c:axPos val="b"/>
        <c:numFmt formatCode="General" sourceLinked="1"/>
        <c:majorTickMark val="none"/>
        <c:minorTickMark val="none"/>
        <c:tickLblPos val="nextTo"/>
        <c:crossAx val="1670968192"/>
        <c:crosses val="autoZero"/>
        <c:crossBetween val="between"/>
      </c:valAx>
      <c:spPr>
        <a:noFill/>
        <a:ln>
          <a:noFill/>
        </a:ln>
        <a:effectLst/>
      </c:spPr>
    </c:plotArea>
    <c:plotVisOnly val="1"/>
    <c:dispBlanksAs val="gap"/>
    <c:showDLblsOverMax val="0"/>
  </c:chart>
  <c:spPr>
    <a:solidFill>
      <a:srgbClr val="FFFFFF"/>
    </a:solidFill>
    <a:ln>
      <a:noFill/>
    </a:ln>
    <a:effectLst/>
  </c:spPr>
  <c:txPr>
    <a:bodyPr/>
    <a:lstStyle/>
    <a:p>
      <a:pPr>
        <a:defRPr sz="3200">
          <a:solidFill>
            <a:srgbClr val="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78043E5-9A62-4CF7-BBF0-DF6E79A4F6A0}" type="datetimeFigureOut">
              <a:rPr lang="en-US" smtClean="0"/>
              <a:t>10/4/2018</a:t>
            </a:fld>
            <a:endParaRPr lang="en-US"/>
          </a:p>
        </p:txBody>
      </p:sp>
      <p:sp>
        <p:nvSpPr>
          <p:cNvPr id="4" name="Slide Image Placeholder 3"/>
          <p:cNvSpPr>
            <a:spLocks noGrp="1" noRot="1" noChangeAspect="1"/>
          </p:cNvSpPr>
          <p:nvPr>
            <p:ph type="sldImg" idx="2"/>
          </p:nvPr>
        </p:nvSpPr>
        <p:spPr>
          <a:xfrm>
            <a:off x="2282825" y="1241425"/>
            <a:ext cx="22320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AE58F59-2E13-45F7-914F-AE79F49540E9}" type="slidenum">
              <a:rPr lang="en-US" smtClean="0"/>
              <a:t>‹#›</a:t>
            </a:fld>
            <a:endParaRPr lang="en-US"/>
          </a:p>
        </p:txBody>
      </p:sp>
    </p:spTree>
    <p:extLst>
      <p:ext uri="{BB962C8B-B14F-4D97-AF65-F5344CB8AC3E}">
        <p14:creationId xmlns:p14="http://schemas.microsoft.com/office/powerpoint/2010/main" val="2014529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E58F59-2E13-45F7-914F-AE79F49540E9}" type="slidenum">
              <a:rPr lang="en-US" smtClean="0"/>
              <a:t>1</a:t>
            </a:fld>
            <a:endParaRPr lang="en-US"/>
          </a:p>
        </p:txBody>
      </p:sp>
    </p:spTree>
    <p:extLst>
      <p:ext uri="{BB962C8B-B14F-4D97-AF65-F5344CB8AC3E}">
        <p14:creationId xmlns:p14="http://schemas.microsoft.com/office/powerpoint/2010/main" val="4149572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0032" y="7070108"/>
            <a:ext cx="24480361" cy="15040222"/>
          </a:xfrm>
        </p:spPr>
        <p:txBody>
          <a:bodyPr anchor="b"/>
          <a:lstStyle>
            <a:lvl1pPr algn="ctr">
              <a:defRPr sz="18898"/>
            </a:lvl1pPr>
          </a:lstStyle>
          <a:p>
            <a:r>
              <a:rPr lang="en-US"/>
              <a:t>Click to edit Master title style</a:t>
            </a:r>
            <a:endParaRPr lang="en-US" dirty="0"/>
          </a:p>
        </p:txBody>
      </p:sp>
      <p:sp>
        <p:nvSpPr>
          <p:cNvPr id="3" name="Subtitle 2"/>
          <p:cNvSpPr>
            <a:spLocks noGrp="1"/>
          </p:cNvSpPr>
          <p:nvPr>
            <p:ph type="subTitle" idx="1"/>
          </p:nvPr>
        </p:nvSpPr>
        <p:spPr>
          <a:xfrm>
            <a:off x="3600053" y="22690338"/>
            <a:ext cx="21600319" cy="10430151"/>
          </a:xfrm>
        </p:spPr>
        <p:txBody>
          <a:bodyPr/>
          <a:lstStyle>
            <a:lvl1pPr marL="0" indent="0" algn="ctr">
              <a:buNone/>
              <a:defRPr sz="7559"/>
            </a:lvl1pPr>
            <a:lvl2pPr marL="1440043" indent="0" algn="ctr">
              <a:buNone/>
              <a:defRPr sz="6299"/>
            </a:lvl2pPr>
            <a:lvl3pPr marL="2880086" indent="0" algn="ctr">
              <a:buNone/>
              <a:defRPr sz="5669"/>
            </a:lvl3pPr>
            <a:lvl4pPr marL="4320129" indent="0" algn="ctr">
              <a:buNone/>
              <a:defRPr sz="5040"/>
            </a:lvl4pPr>
            <a:lvl5pPr marL="5760171" indent="0" algn="ctr">
              <a:buNone/>
              <a:defRPr sz="5040"/>
            </a:lvl5pPr>
            <a:lvl6pPr marL="7200214" indent="0" algn="ctr">
              <a:buNone/>
              <a:defRPr sz="5040"/>
            </a:lvl6pPr>
            <a:lvl7pPr marL="8640257" indent="0" algn="ctr">
              <a:buNone/>
              <a:defRPr sz="5040"/>
            </a:lvl7pPr>
            <a:lvl8pPr marL="10080300" indent="0" algn="ctr">
              <a:buNone/>
              <a:defRPr sz="5040"/>
            </a:lvl8pPr>
            <a:lvl9pPr marL="11520343" indent="0" algn="ctr">
              <a:buNone/>
              <a:defRPr sz="50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CF0C02-763A-48F9-B45A-A564D7689B3B}" type="datetimeFigureOut">
              <a:rPr lang="en-US" smtClean="0"/>
              <a:pPr/>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F25FE-6300-47B3-8C97-DF07DA24D4E7}" type="slidenum">
              <a:rPr lang="en-US" smtClean="0"/>
              <a:pPr/>
              <a:t>‹#›</a:t>
            </a:fld>
            <a:endParaRPr lang="en-US"/>
          </a:p>
        </p:txBody>
      </p:sp>
    </p:spTree>
    <p:extLst>
      <p:ext uri="{BB962C8B-B14F-4D97-AF65-F5344CB8AC3E}">
        <p14:creationId xmlns:p14="http://schemas.microsoft.com/office/powerpoint/2010/main" val="1490858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CF0C02-763A-48F9-B45A-A564D7689B3B}" type="datetimeFigureOut">
              <a:rPr lang="en-US" smtClean="0"/>
              <a:pPr/>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F25FE-6300-47B3-8C97-DF07DA24D4E7}" type="slidenum">
              <a:rPr lang="en-US" smtClean="0"/>
              <a:pPr/>
              <a:t>‹#›</a:t>
            </a:fld>
            <a:endParaRPr lang="en-US"/>
          </a:p>
        </p:txBody>
      </p:sp>
    </p:spTree>
    <p:extLst>
      <p:ext uri="{BB962C8B-B14F-4D97-AF65-F5344CB8AC3E}">
        <p14:creationId xmlns:p14="http://schemas.microsoft.com/office/powerpoint/2010/main" val="2812526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6" y="2300034"/>
            <a:ext cx="6210092" cy="366105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980031" y="2300034"/>
            <a:ext cx="18270270" cy="366105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CF0C02-763A-48F9-B45A-A564D7689B3B}" type="datetimeFigureOut">
              <a:rPr lang="en-US" smtClean="0"/>
              <a:pPr/>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F25FE-6300-47B3-8C97-DF07DA24D4E7}" type="slidenum">
              <a:rPr lang="en-US" smtClean="0"/>
              <a:pPr/>
              <a:t>‹#›</a:t>
            </a:fld>
            <a:endParaRPr lang="en-US"/>
          </a:p>
        </p:txBody>
      </p:sp>
    </p:spTree>
    <p:extLst>
      <p:ext uri="{BB962C8B-B14F-4D97-AF65-F5344CB8AC3E}">
        <p14:creationId xmlns:p14="http://schemas.microsoft.com/office/powerpoint/2010/main" val="1066805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CF0C02-763A-48F9-B45A-A564D7689B3B}" type="datetimeFigureOut">
              <a:rPr lang="en-US" smtClean="0"/>
              <a:pPr/>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F25FE-6300-47B3-8C97-DF07DA24D4E7}" type="slidenum">
              <a:rPr lang="en-US" smtClean="0"/>
              <a:pPr/>
              <a:t>‹#›</a:t>
            </a:fld>
            <a:endParaRPr lang="en-US"/>
          </a:p>
        </p:txBody>
      </p:sp>
    </p:spTree>
    <p:extLst>
      <p:ext uri="{BB962C8B-B14F-4D97-AF65-F5344CB8AC3E}">
        <p14:creationId xmlns:p14="http://schemas.microsoft.com/office/powerpoint/2010/main" val="2045926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65030" y="10770172"/>
            <a:ext cx="24840367" cy="17970262"/>
          </a:xfrm>
        </p:spPr>
        <p:txBody>
          <a:bodyPr anchor="b"/>
          <a:lstStyle>
            <a:lvl1pPr>
              <a:defRPr sz="18898"/>
            </a:lvl1pPr>
          </a:lstStyle>
          <a:p>
            <a:r>
              <a:rPr lang="en-US"/>
              <a:t>Click to edit Master title style</a:t>
            </a:r>
            <a:endParaRPr lang="en-US" dirty="0"/>
          </a:p>
        </p:txBody>
      </p:sp>
      <p:sp>
        <p:nvSpPr>
          <p:cNvPr id="3" name="Text Placeholder 2"/>
          <p:cNvSpPr>
            <a:spLocks noGrp="1"/>
          </p:cNvSpPr>
          <p:nvPr>
            <p:ph type="body" idx="1"/>
          </p:nvPr>
        </p:nvSpPr>
        <p:spPr>
          <a:xfrm>
            <a:off x="1965030" y="28910440"/>
            <a:ext cx="24840367" cy="9450136"/>
          </a:xfrm>
        </p:spPr>
        <p:txBody>
          <a:bodyPr/>
          <a:lstStyle>
            <a:lvl1pPr marL="0" indent="0">
              <a:buNone/>
              <a:defRPr sz="7559">
                <a:solidFill>
                  <a:schemeClr val="tx1"/>
                </a:solidFill>
              </a:defRPr>
            </a:lvl1pPr>
            <a:lvl2pPr marL="1440043" indent="0">
              <a:buNone/>
              <a:defRPr sz="6299">
                <a:solidFill>
                  <a:schemeClr val="tx1">
                    <a:tint val="75000"/>
                  </a:schemeClr>
                </a:solidFill>
              </a:defRPr>
            </a:lvl2pPr>
            <a:lvl3pPr marL="2880086" indent="0">
              <a:buNone/>
              <a:defRPr sz="5669">
                <a:solidFill>
                  <a:schemeClr val="tx1">
                    <a:tint val="75000"/>
                  </a:schemeClr>
                </a:solidFill>
              </a:defRPr>
            </a:lvl3pPr>
            <a:lvl4pPr marL="4320129" indent="0">
              <a:buNone/>
              <a:defRPr sz="5040">
                <a:solidFill>
                  <a:schemeClr val="tx1">
                    <a:tint val="75000"/>
                  </a:schemeClr>
                </a:solidFill>
              </a:defRPr>
            </a:lvl4pPr>
            <a:lvl5pPr marL="5760171" indent="0">
              <a:buNone/>
              <a:defRPr sz="5040">
                <a:solidFill>
                  <a:schemeClr val="tx1">
                    <a:tint val="75000"/>
                  </a:schemeClr>
                </a:solidFill>
              </a:defRPr>
            </a:lvl5pPr>
            <a:lvl6pPr marL="7200214" indent="0">
              <a:buNone/>
              <a:defRPr sz="5040">
                <a:solidFill>
                  <a:schemeClr val="tx1">
                    <a:tint val="75000"/>
                  </a:schemeClr>
                </a:solidFill>
              </a:defRPr>
            </a:lvl6pPr>
            <a:lvl7pPr marL="8640257" indent="0">
              <a:buNone/>
              <a:defRPr sz="5040">
                <a:solidFill>
                  <a:schemeClr val="tx1">
                    <a:tint val="75000"/>
                  </a:schemeClr>
                </a:solidFill>
              </a:defRPr>
            </a:lvl7pPr>
            <a:lvl8pPr marL="10080300" indent="0">
              <a:buNone/>
              <a:defRPr sz="5040">
                <a:solidFill>
                  <a:schemeClr val="tx1">
                    <a:tint val="75000"/>
                  </a:schemeClr>
                </a:solidFill>
              </a:defRPr>
            </a:lvl8pPr>
            <a:lvl9pPr marL="11520343" indent="0">
              <a:buNone/>
              <a:defRPr sz="50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CF0C02-763A-48F9-B45A-A564D7689B3B}" type="datetimeFigureOut">
              <a:rPr lang="en-US" smtClean="0"/>
              <a:pPr/>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F25FE-6300-47B3-8C97-DF07DA24D4E7}" type="slidenum">
              <a:rPr lang="en-US" smtClean="0"/>
              <a:pPr/>
              <a:t>‹#›</a:t>
            </a:fld>
            <a:endParaRPr lang="en-US"/>
          </a:p>
        </p:txBody>
      </p:sp>
    </p:spTree>
    <p:extLst>
      <p:ext uri="{BB962C8B-B14F-4D97-AF65-F5344CB8AC3E}">
        <p14:creationId xmlns:p14="http://schemas.microsoft.com/office/powerpoint/2010/main" val="341640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80029" y="11500170"/>
            <a:ext cx="12240181" cy="27410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4580215" y="11500170"/>
            <a:ext cx="12240181" cy="27410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CF0C02-763A-48F9-B45A-A564D7689B3B}" type="datetimeFigureOut">
              <a:rPr lang="en-US" smtClean="0"/>
              <a:pPr/>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F25FE-6300-47B3-8C97-DF07DA24D4E7}" type="slidenum">
              <a:rPr lang="en-US" smtClean="0"/>
              <a:pPr/>
              <a:t>‹#›</a:t>
            </a:fld>
            <a:endParaRPr lang="en-US"/>
          </a:p>
        </p:txBody>
      </p:sp>
    </p:spTree>
    <p:extLst>
      <p:ext uri="{BB962C8B-B14F-4D97-AF65-F5344CB8AC3E}">
        <p14:creationId xmlns:p14="http://schemas.microsoft.com/office/powerpoint/2010/main" val="349767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83780" y="2300044"/>
            <a:ext cx="24840367" cy="8350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983784" y="10590160"/>
            <a:ext cx="12183928" cy="5190073"/>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en-US"/>
              <a:t>Click to edit Master text styles</a:t>
            </a:r>
          </a:p>
        </p:txBody>
      </p:sp>
      <p:sp>
        <p:nvSpPr>
          <p:cNvPr id="4" name="Content Placeholder 3"/>
          <p:cNvSpPr>
            <a:spLocks noGrp="1"/>
          </p:cNvSpPr>
          <p:nvPr>
            <p:ph sz="half" idx="2"/>
          </p:nvPr>
        </p:nvSpPr>
        <p:spPr>
          <a:xfrm>
            <a:off x="1983784" y="15780233"/>
            <a:ext cx="12183928" cy="23210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4580217" y="10590160"/>
            <a:ext cx="12243932" cy="5190073"/>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en-US"/>
              <a:t>Click to edit Master text styles</a:t>
            </a:r>
          </a:p>
        </p:txBody>
      </p:sp>
      <p:sp>
        <p:nvSpPr>
          <p:cNvPr id="6" name="Content Placeholder 5"/>
          <p:cNvSpPr>
            <a:spLocks noGrp="1"/>
          </p:cNvSpPr>
          <p:nvPr>
            <p:ph sz="quarter" idx="4"/>
          </p:nvPr>
        </p:nvSpPr>
        <p:spPr>
          <a:xfrm>
            <a:off x="14580217" y="15780233"/>
            <a:ext cx="12243932" cy="23210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CF0C02-763A-48F9-B45A-A564D7689B3B}" type="datetimeFigureOut">
              <a:rPr lang="en-US" smtClean="0"/>
              <a:pPr/>
              <a:t>10/4/2018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CF25FE-6300-47B3-8C97-DF07DA24D4E7}" type="slidenum">
              <a:rPr lang="en-US" smtClean="0"/>
              <a:pPr/>
              <a:t>‹#›</a:t>
            </a:fld>
            <a:endParaRPr lang="en-US"/>
          </a:p>
        </p:txBody>
      </p:sp>
    </p:spTree>
    <p:extLst>
      <p:ext uri="{BB962C8B-B14F-4D97-AF65-F5344CB8AC3E}">
        <p14:creationId xmlns:p14="http://schemas.microsoft.com/office/powerpoint/2010/main" val="3030974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CF0C02-763A-48F9-B45A-A564D7689B3B}" type="datetimeFigureOut">
              <a:rPr lang="en-US" smtClean="0"/>
              <a:pPr/>
              <a:t>10/4/2018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CF25FE-6300-47B3-8C97-DF07DA24D4E7}" type="slidenum">
              <a:rPr lang="en-US" smtClean="0"/>
              <a:pPr/>
              <a:t>‹#›</a:t>
            </a:fld>
            <a:endParaRPr lang="en-US"/>
          </a:p>
        </p:txBody>
      </p:sp>
    </p:spTree>
    <p:extLst>
      <p:ext uri="{BB962C8B-B14F-4D97-AF65-F5344CB8AC3E}">
        <p14:creationId xmlns:p14="http://schemas.microsoft.com/office/powerpoint/2010/main" val="2491834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CF0C02-763A-48F9-B45A-A564D7689B3B}" type="datetimeFigureOut">
              <a:rPr lang="en-US" smtClean="0"/>
              <a:pPr/>
              <a:t>10/4/2018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CF25FE-6300-47B3-8C97-DF07DA24D4E7}" type="slidenum">
              <a:rPr lang="en-US" smtClean="0"/>
              <a:pPr/>
              <a:t>‹#›</a:t>
            </a:fld>
            <a:endParaRPr lang="en-US"/>
          </a:p>
        </p:txBody>
      </p:sp>
    </p:spTree>
    <p:extLst>
      <p:ext uri="{BB962C8B-B14F-4D97-AF65-F5344CB8AC3E}">
        <p14:creationId xmlns:p14="http://schemas.microsoft.com/office/powerpoint/2010/main" val="4204376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3780" y="2880042"/>
            <a:ext cx="9288887" cy="10080149"/>
          </a:xfrm>
        </p:spPr>
        <p:txBody>
          <a:bodyPr anchor="b"/>
          <a:lstStyle>
            <a:lvl1pPr>
              <a:defRPr sz="10079"/>
            </a:lvl1pPr>
          </a:lstStyle>
          <a:p>
            <a:r>
              <a:rPr lang="en-US"/>
              <a:t>Click to edit Master title style</a:t>
            </a:r>
            <a:endParaRPr lang="en-US" dirty="0"/>
          </a:p>
        </p:txBody>
      </p:sp>
      <p:sp>
        <p:nvSpPr>
          <p:cNvPr id="3" name="Content Placeholder 2"/>
          <p:cNvSpPr>
            <a:spLocks noGrp="1"/>
          </p:cNvSpPr>
          <p:nvPr>
            <p:ph idx="1"/>
          </p:nvPr>
        </p:nvSpPr>
        <p:spPr>
          <a:xfrm>
            <a:off x="12243932" y="6220102"/>
            <a:ext cx="14580215" cy="30700453"/>
          </a:xfrm>
        </p:spPr>
        <p:txBody>
          <a:bodyPr/>
          <a:lstStyle>
            <a:lvl1pPr>
              <a:defRPr sz="10079"/>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83780" y="12960191"/>
            <a:ext cx="9288887" cy="24010358"/>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en-US"/>
              <a:t>Click to edit Master text styles</a:t>
            </a:r>
          </a:p>
        </p:txBody>
      </p:sp>
      <p:sp>
        <p:nvSpPr>
          <p:cNvPr id="5" name="Date Placeholder 4"/>
          <p:cNvSpPr>
            <a:spLocks noGrp="1"/>
          </p:cNvSpPr>
          <p:nvPr>
            <p:ph type="dt" sz="half" idx="10"/>
          </p:nvPr>
        </p:nvSpPr>
        <p:spPr/>
        <p:txBody>
          <a:bodyPr/>
          <a:lstStyle/>
          <a:p>
            <a:fld id="{23CF0C02-763A-48F9-B45A-A564D7689B3B}" type="datetimeFigureOut">
              <a:rPr lang="en-US" smtClean="0"/>
              <a:pPr/>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F25FE-6300-47B3-8C97-DF07DA24D4E7}" type="slidenum">
              <a:rPr lang="en-US" smtClean="0"/>
              <a:pPr/>
              <a:t>‹#›</a:t>
            </a:fld>
            <a:endParaRPr lang="en-US"/>
          </a:p>
        </p:txBody>
      </p:sp>
    </p:spTree>
    <p:extLst>
      <p:ext uri="{BB962C8B-B14F-4D97-AF65-F5344CB8AC3E}">
        <p14:creationId xmlns:p14="http://schemas.microsoft.com/office/powerpoint/2010/main" val="1289314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3780" y="2880042"/>
            <a:ext cx="9288887" cy="10080149"/>
          </a:xfrm>
        </p:spPr>
        <p:txBody>
          <a:bodyPr anchor="b"/>
          <a:lstStyle>
            <a:lvl1pPr>
              <a:defRPr sz="10079"/>
            </a:lvl1pPr>
          </a:lstStyle>
          <a:p>
            <a:r>
              <a:rPr lang="en-US"/>
              <a:t>Click to edit Master title style</a:t>
            </a:r>
            <a:endParaRPr lang="en-US" dirty="0"/>
          </a:p>
        </p:txBody>
      </p:sp>
      <p:sp>
        <p:nvSpPr>
          <p:cNvPr id="3" name="Picture Placeholder 2"/>
          <p:cNvSpPr>
            <a:spLocks noGrp="1" noChangeAspect="1"/>
          </p:cNvSpPr>
          <p:nvPr>
            <p:ph type="pic" idx="1"/>
          </p:nvPr>
        </p:nvSpPr>
        <p:spPr>
          <a:xfrm>
            <a:off x="12243932" y="6220102"/>
            <a:ext cx="14580215" cy="30700453"/>
          </a:xfrm>
        </p:spPr>
        <p:txBody>
          <a:bodyPr anchor="t"/>
          <a:lstStyle>
            <a:lvl1pPr marL="0" indent="0">
              <a:buNone/>
              <a:defRPr sz="10079"/>
            </a:lvl1pPr>
            <a:lvl2pPr marL="1440043" indent="0">
              <a:buNone/>
              <a:defRPr sz="8819"/>
            </a:lvl2pPr>
            <a:lvl3pPr marL="2880086" indent="0">
              <a:buNone/>
              <a:defRPr sz="7559"/>
            </a:lvl3pPr>
            <a:lvl4pPr marL="4320129" indent="0">
              <a:buNone/>
              <a:defRPr sz="6299"/>
            </a:lvl4pPr>
            <a:lvl5pPr marL="5760171" indent="0">
              <a:buNone/>
              <a:defRPr sz="6299"/>
            </a:lvl5pPr>
            <a:lvl6pPr marL="7200214" indent="0">
              <a:buNone/>
              <a:defRPr sz="6299"/>
            </a:lvl6pPr>
            <a:lvl7pPr marL="8640257" indent="0">
              <a:buNone/>
              <a:defRPr sz="6299"/>
            </a:lvl7pPr>
            <a:lvl8pPr marL="10080300" indent="0">
              <a:buNone/>
              <a:defRPr sz="6299"/>
            </a:lvl8pPr>
            <a:lvl9pPr marL="11520343" indent="0">
              <a:buNone/>
              <a:defRPr sz="6299"/>
            </a:lvl9pPr>
          </a:lstStyle>
          <a:p>
            <a:r>
              <a:rPr lang="en-US"/>
              <a:t>Click icon to add picture</a:t>
            </a:r>
            <a:endParaRPr lang="en-US" dirty="0"/>
          </a:p>
        </p:txBody>
      </p:sp>
      <p:sp>
        <p:nvSpPr>
          <p:cNvPr id="4" name="Text Placeholder 3"/>
          <p:cNvSpPr>
            <a:spLocks noGrp="1"/>
          </p:cNvSpPr>
          <p:nvPr>
            <p:ph type="body" sz="half" idx="2"/>
          </p:nvPr>
        </p:nvSpPr>
        <p:spPr>
          <a:xfrm>
            <a:off x="1983780" y="12960191"/>
            <a:ext cx="9288887" cy="24010358"/>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en-US"/>
              <a:t>Click to edit Master text styles</a:t>
            </a:r>
          </a:p>
        </p:txBody>
      </p:sp>
      <p:sp>
        <p:nvSpPr>
          <p:cNvPr id="5" name="Date Placeholder 4"/>
          <p:cNvSpPr>
            <a:spLocks noGrp="1"/>
          </p:cNvSpPr>
          <p:nvPr>
            <p:ph type="dt" sz="half" idx="10"/>
          </p:nvPr>
        </p:nvSpPr>
        <p:spPr/>
        <p:txBody>
          <a:bodyPr/>
          <a:lstStyle/>
          <a:p>
            <a:fld id="{23CF0C02-763A-48F9-B45A-A564D7689B3B}" type="datetimeFigureOut">
              <a:rPr lang="en-US" smtClean="0"/>
              <a:pPr/>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F25FE-6300-47B3-8C97-DF07DA24D4E7}" type="slidenum">
              <a:rPr lang="en-US" smtClean="0"/>
              <a:pPr/>
              <a:t>‹#›</a:t>
            </a:fld>
            <a:endParaRPr lang="en-US"/>
          </a:p>
        </p:txBody>
      </p:sp>
    </p:spTree>
    <p:extLst>
      <p:ext uri="{BB962C8B-B14F-4D97-AF65-F5344CB8AC3E}">
        <p14:creationId xmlns:p14="http://schemas.microsoft.com/office/powerpoint/2010/main" val="2694637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29" y="2300044"/>
            <a:ext cx="24840367" cy="8350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980029" y="11500170"/>
            <a:ext cx="24840367" cy="27410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80029" y="40040601"/>
            <a:ext cx="6480096" cy="2300034"/>
          </a:xfrm>
          <a:prstGeom prst="rect">
            <a:avLst/>
          </a:prstGeom>
        </p:spPr>
        <p:txBody>
          <a:bodyPr vert="horz" lIns="91440" tIns="45720" rIns="91440" bIns="45720" rtlCol="0" anchor="ctr"/>
          <a:lstStyle>
            <a:lvl1pPr algn="l">
              <a:defRPr sz="3780">
                <a:solidFill>
                  <a:schemeClr val="tx1">
                    <a:tint val="75000"/>
                  </a:schemeClr>
                </a:solidFill>
              </a:defRPr>
            </a:lvl1pPr>
          </a:lstStyle>
          <a:p>
            <a:fld id="{23CF0C02-763A-48F9-B45A-A564D7689B3B}" type="datetimeFigureOut">
              <a:rPr lang="en-US" smtClean="0"/>
              <a:pPr/>
              <a:t>10/4/2018</a:t>
            </a:fld>
            <a:endParaRPr lang="en-US"/>
          </a:p>
        </p:txBody>
      </p:sp>
      <p:sp>
        <p:nvSpPr>
          <p:cNvPr id="5" name="Footer Placeholder 4"/>
          <p:cNvSpPr>
            <a:spLocks noGrp="1"/>
          </p:cNvSpPr>
          <p:nvPr>
            <p:ph type="ftr" sz="quarter" idx="3"/>
          </p:nvPr>
        </p:nvSpPr>
        <p:spPr>
          <a:xfrm>
            <a:off x="9540141" y="40040601"/>
            <a:ext cx="9720143" cy="2300034"/>
          </a:xfrm>
          <a:prstGeom prst="rect">
            <a:avLst/>
          </a:prstGeom>
        </p:spPr>
        <p:txBody>
          <a:bodyPr vert="horz" lIns="91440" tIns="45720" rIns="91440" bIns="45720" rtlCol="0" anchor="ctr"/>
          <a:lstStyle>
            <a:lvl1pPr algn="ctr">
              <a:defRPr sz="37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0340300" y="40040601"/>
            <a:ext cx="6480096" cy="2300034"/>
          </a:xfrm>
          <a:prstGeom prst="rect">
            <a:avLst/>
          </a:prstGeom>
        </p:spPr>
        <p:txBody>
          <a:bodyPr vert="horz" lIns="91440" tIns="45720" rIns="91440" bIns="45720" rtlCol="0" anchor="ctr"/>
          <a:lstStyle>
            <a:lvl1pPr algn="r">
              <a:defRPr sz="3780">
                <a:solidFill>
                  <a:schemeClr val="tx1">
                    <a:tint val="75000"/>
                  </a:schemeClr>
                </a:solidFill>
              </a:defRPr>
            </a:lvl1pPr>
          </a:lstStyle>
          <a:p>
            <a:fld id="{D6CF25FE-6300-47B3-8C97-DF07DA24D4E7}" type="slidenum">
              <a:rPr lang="en-US" smtClean="0"/>
              <a:pPr/>
              <a:t>‹#›</a:t>
            </a:fld>
            <a:endParaRPr lang="en-US"/>
          </a:p>
        </p:txBody>
      </p:sp>
    </p:spTree>
    <p:extLst>
      <p:ext uri="{BB962C8B-B14F-4D97-AF65-F5344CB8AC3E}">
        <p14:creationId xmlns:p14="http://schemas.microsoft.com/office/powerpoint/2010/main" val="3160761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80086" rtl="0" eaLnBrk="1" latinLnBrk="0" hangingPunct="1">
        <a:lnSpc>
          <a:spcPct val="90000"/>
        </a:lnSpc>
        <a:spcBef>
          <a:spcPct val="0"/>
        </a:spcBef>
        <a:buNone/>
        <a:defRPr sz="13859" kern="1200">
          <a:solidFill>
            <a:schemeClr val="tx1"/>
          </a:solidFill>
          <a:latin typeface="+mj-lt"/>
          <a:ea typeface="+mj-ea"/>
          <a:cs typeface="+mj-cs"/>
        </a:defRPr>
      </a:lvl1pPr>
    </p:titleStyle>
    <p:bodyStyle>
      <a:lvl1pPr marL="720021" indent="-720021" algn="l" defTabSz="2880086"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60064" indent="-720021" algn="l" defTabSz="2880086"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600107" indent="-720021" algn="l" defTabSz="2880086"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40150"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80193"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20236"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60278"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800321"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40364"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80086" rtl="0" eaLnBrk="1" latinLnBrk="0" hangingPunct="1">
        <a:defRPr sz="5669" kern="1200">
          <a:solidFill>
            <a:schemeClr val="tx1"/>
          </a:solidFill>
          <a:latin typeface="+mn-lt"/>
          <a:ea typeface="+mn-ea"/>
          <a:cs typeface="+mn-cs"/>
        </a:defRPr>
      </a:lvl1pPr>
      <a:lvl2pPr marL="1440043" algn="l" defTabSz="2880086" rtl="0" eaLnBrk="1" latinLnBrk="0" hangingPunct="1">
        <a:defRPr sz="5669" kern="1200">
          <a:solidFill>
            <a:schemeClr val="tx1"/>
          </a:solidFill>
          <a:latin typeface="+mn-lt"/>
          <a:ea typeface="+mn-ea"/>
          <a:cs typeface="+mn-cs"/>
        </a:defRPr>
      </a:lvl2pPr>
      <a:lvl3pPr marL="2880086" algn="l" defTabSz="2880086" rtl="0" eaLnBrk="1" latinLnBrk="0" hangingPunct="1">
        <a:defRPr sz="5669" kern="1200">
          <a:solidFill>
            <a:schemeClr val="tx1"/>
          </a:solidFill>
          <a:latin typeface="+mn-lt"/>
          <a:ea typeface="+mn-ea"/>
          <a:cs typeface="+mn-cs"/>
        </a:defRPr>
      </a:lvl3pPr>
      <a:lvl4pPr marL="4320129" algn="l" defTabSz="2880086" rtl="0" eaLnBrk="1" latinLnBrk="0" hangingPunct="1">
        <a:defRPr sz="5669" kern="1200">
          <a:solidFill>
            <a:schemeClr val="tx1"/>
          </a:solidFill>
          <a:latin typeface="+mn-lt"/>
          <a:ea typeface="+mn-ea"/>
          <a:cs typeface="+mn-cs"/>
        </a:defRPr>
      </a:lvl4pPr>
      <a:lvl5pPr marL="5760171" algn="l" defTabSz="2880086" rtl="0" eaLnBrk="1" latinLnBrk="0" hangingPunct="1">
        <a:defRPr sz="5669" kern="1200">
          <a:solidFill>
            <a:schemeClr val="tx1"/>
          </a:solidFill>
          <a:latin typeface="+mn-lt"/>
          <a:ea typeface="+mn-ea"/>
          <a:cs typeface="+mn-cs"/>
        </a:defRPr>
      </a:lvl5pPr>
      <a:lvl6pPr marL="7200214" algn="l" defTabSz="2880086" rtl="0" eaLnBrk="1" latinLnBrk="0" hangingPunct="1">
        <a:defRPr sz="5669" kern="1200">
          <a:solidFill>
            <a:schemeClr val="tx1"/>
          </a:solidFill>
          <a:latin typeface="+mn-lt"/>
          <a:ea typeface="+mn-ea"/>
          <a:cs typeface="+mn-cs"/>
        </a:defRPr>
      </a:lvl6pPr>
      <a:lvl7pPr marL="8640257" algn="l" defTabSz="2880086" rtl="0" eaLnBrk="1" latinLnBrk="0" hangingPunct="1">
        <a:defRPr sz="5669" kern="1200">
          <a:solidFill>
            <a:schemeClr val="tx1"/>
          </a:solidFill>
          <a:latin typeface="+mn-lt"/>
          <a:ea typeface="+mn-ea"/>
          <a:cs typeface="+mn-cs"/>
        </a:defRPr>
      </a:lvl7pPr>
      <a:lvl8pPr marL="10080300" algn="l" defTabSz="2880086" rtl="0" eaLnBrk="1" latinLnBrk="0" hangingPunct="1">
        <a:defRPr sz="5669" kern="1200">
          <a:solidFill>
            <a:schemeClr val="tx1"/>
          </a:solidFill>
          <a:latin typeface="+mn-lt"/>
          <a:ea typeface="+mn-ea"/>
          <a:cs typeface="+mn-cs"/>
        </a:defRPr>
      </a:lvl8pPr>
      <a:lvl9pPr marL="11520343" algn="l" defTabSz="2880086"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png"/><Relationship Id="rId18" Type="http://schemas.openxmlformats.org/officeDocument/2006/relationships/chart" Target="../charts/chart1.xml"/><Relationship Id="rId3" Type="http://schemas.openxmlformats.org/officeDocument/2006/relationships/image" Target="../media/image1.gif"/><Relationship Id="rId7" Type="http://schemas.microsoft.com/office/2007/relationships/hdphoto" Target="../media/hdphoto1.wdp"/><Relationship Id="rId12" Type="http://schemas.openxmlformats.org/officeDocument/2006/relationships/image" Target="../media/image9.png"/><Relationship Id="rId17" Type="http://schemas.openxmlformats.org/officeDocument/2006/relationships/hyperlink" Target="mailto:asrat_dibaba@worldvision.ca" TargetMode="External"/><Relationship Id="rId2" Type="http://schemas.openxmlformats.org/officeDocument/2006/relationships/notesSlide" Target="../notesSlides/notesSlide1.xml"/><Relationship Id="rId16" Type="http://schemas.openxmlformats.org/officeDocument/2006/relationships/image" Target="../media/image13.emf"/><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jpeg"/><Relationship Id="rId15" Type="http://schemas.openxmlformats.org/officeDocument/2006/relationships/image" Target="../media/image12.png"/><Relationship Id="rId10" Type="http://schemas.openxmlformats.org/officeDocument/2006/relationships/image" Target="../media/image7.png"/><Relationship Id="rId19"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40000"/>
                <a:lumOff val="60000"/>
              </a:schemeClr>
            </a:gs>
            <a:gs pos="62500">
              <a:schemeClr val="accent6"/>
            </a:gs>
            <a:gs pos="25000">
              <a:schemeClr val="tx1">
                <a:lumMod val="20000"/>
                <a:lumOff val="80000"/>
              </a:schemeClr>
            </a:gs>
            <a:gs pos="100000">
              <a:schemeClr val="accent6"/>
            </a:gs>
          </a:gsLst>
          <a:path path="circle">
            <a:fillToRect l="50000" t="50000" r="50000" b="50000"/>
          </a:path>
          <a:tileRect/>
        </a:gradFill>
        <a:effectLst/>
      </p:bgPr>
    </p:bg>
    <p:spTree>
      <p:nvGrpSpPr>
        <p:cNvPr id="1" name=""/>
        <p:cNvGrpSpPr/>
        <p:nvPr/>
      </p:nvGrpSpPr>
      <p:grpSpPr>
        <a:xfrm>
          <a:off x="0" y="0"/>
          <a:ext cx="0" cy="0"/>
          <a:chOff x="0" y="0"/>
          <a:chExt cx="0" cy="0"/>
        </a:xfrm>
      </p:grpSpPr>
      <p:cxnSp>
        <p:nvCxnSpPr>
          <p:cNvPr id="35" name="Elbow Connector 34"/>
          <p:cNvCxnSpPr>
            <a:cxnSpLocks/>
          </p:cNvCxnSpPr>
          <p:nvPr/>
        </p:nvCxnSpPr>
        <p:spPr>
          <a:xfrm flipV="1">
            <a:off x="14170705" y="22125033"/>
            <a:ext cx="7080773" cy="2529652"/>
          </a:xfrm>
          <a:prstGeom prst="bentConnector4">
            <a:avLst>
              <a:gd name="adj1" fmla="val 5878"/>
              <a:gd name="adj2" fmla="val 112050"/>
            </a:avLst>
          </a:prstGeom>
          <a:ln w="762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30" name="Elbow Connector 29"/>
          <p:cNvCxnSpPr>
            <a:cxnSpLocks/>
            <a:stCxn id="25" idx="0"/>
            <a:endCxn id="24" idx="2"/>
          </p:cNvCxnSpPr>
          <p:nvPr/>
        </p:nvCxnSpPr>
        <p:spPr>
          <a:xfrm rot="5400000" flipH="1" flipV="1">
            <a:off x="10601429" y="17844553"/>
            <a:ext cx="1018935" cy="6647543"/>
          </a:xfrm>
          <a:prstGeom prst="bentConnector3">
            <a:avLst>
              <a:gd name="adj1" fmla="val 50000"/>
            </a:avLst>
          </a:prstGeom>
          <a:ln w="762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8" name="Elbow Connector 27"/>
          <p:cNvCxnSpPr>
            <a:cxnSpLocks/>
            <a:stCxn id="23" idx="2"/>
            <a:endCxn id="24" idx="0"/>
          </p:cNvCxnSpPr>
          <p:nvPr/>
        </p:nvCxnSpPr>
        <p:spPr>
          <a:xfrm rot="16200000" flipH="1">
            <a:off x="12414921" y="13220950"/>
            <a:ext cx="879300" cy="3160193"/>
          </a:xfrm>
          <a:prstGeom prst="bentConnector3">
            <a:avLst>
              <a:gd name="adj1" fmla="val 50000"/>
            </a:avLst>
          </a:prstGeom>
          <a:ln w="762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90" name="Elbow Connector 89"/>
          <p:cNvCxnSpPr>
            <a:cxnSpLocks/>
          </p:cNvCxnSpPr>
          <p:nvPr/>
        </p:nvCxnSpPr>
        <p:spPr>
          <a:xfrm rot="5400000" flipH="1" flipV="1">
            <a:off x="10084465" y="28521049"/>
            <a:ext cx="9245010" cy="9024212"/>
          </a:xfrm>
          <a:prstGeom prst="bentConnector3">
            <a:avLst>
              <a:gd name="adj1" fmla="val 50000"/>
            </a:avLst>
          </a:prstGeom>
          <a:ln w="7620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0" y="8043832"/>
            <a:ext cx="28800426" cy="1550136"/>
          </a:xfrm>
          <a:prstGeom prst="rect">
            <a:avLst/>
          </a:prstGeom>
          <a:solidFill>
            <a:schemeClr val="bg2"/>
          </a:solidFill>
          <a:ln>
            <a:solidFill>
              <a:srgbClr val="2C70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190219" y="3339690"/>
            <a:ext cx="27359962" cy="2186111"/>
          </a:xfrm>
          <a:prstGeom prst="rect">
            <a:avLst/>
          </a:prstGeom>
          <a:noFill/>
        </p:spPr>
        <p:txBody>
          <a:bodyPr wrap="square" rtlCol="0">
            <a:spAutoFit/>
          </a:bodyPr>
          <a:lstStyle/>
          <a:p>
            <a:r>
              <a:rPr lang="en-US" b="1" dirty="0"/>
              <a:t>Improvement of Health Service Delivery through Integrated Health Systems Support Approach in Bangladesh, Kenya, Myanmar, Pakistan and Tanzania </a:t>
            </a:r>
            <a:endParaRPr lang="en-US" sz="6000" b="1" dirty="0">
              <a:latin typeface="Gill Sans MT" pitchFamily="34" charset="0"/>
            </a:endParaRPr>
          </a:p>
        </p:txBody>
      </p:sp>
      <p:sp>
        <p:nvSpPr>
          <p:cNvPr id="10" name="TextBox 9"/>
          <p:cNvSpPr txBox="1"/>
          <p:nvPr/>
        </p:nvSpPr>
        <p:spPr>
          <a:xfrm>
            <a:off x="1150707" y="6240213"/>
            <a:ext cx="26805727" cy="1323439"/>
          </a:xfrm>
          <a:prstGeom prst="rect">
            <a:avLst/>
          </a:prstGeom>
          <a:noFill/>
        </p:spPr>
        <p:txBody>
          <a:bodyPr wrap="square" rtlCol="0">
            <a:spAutoFit/>
          </a:bodyPr>
          <a:lstStyle/>
          <a:p>
            <a:r>
              <a:rPr lang="en-US" sz="4000" dirty="0">
                <a:solidFill>
                  <a:schemeClr val="accent4"/>
                </a:solidFill>
                <a:latin typeface="Gill Sans MT" panose="020B0502020104020203" pitchFamily="34" charset="0"/>
              </a:rPr>
              <a:t>AUTHORS:  Asrat Dibaba, Abena Thomas, Melanie Gillespie, Miriam Chang, Barbara Main, Claudia Berloni</a:t>
            </a:r>
          </a:p>
          <a:p>
            <a:r>
              <a:rPr lang="en-US" sz="4000" dirty="0">
                <a:solidFill>
                  <a:schemeClr val="accent4"/>
                </a:solidFill>
                <a:latin typeface="Gill Sans MT" panose="020B0502020104020203" pitchFamily="34" charset="0"/>
              </a:rPr>
              <a:t>World Vision Canada, Mississauga, Canada </a:t>
            </a:r>
          </a:p>
        </p:txBody>
      </p:sp>
      <p:sp>
        <p:nvSpPr>
          <p:cNvPr id="24" name="Rectangle 23"/>
          <p:cNvSpPr/>
          <p:nvPr/>
        </p:nvSpPr>
        <p:spPr>
          <a:xfrm>
            <a:off x="1825522" y="15240697"/>
            <a:ext cx="25218291" cy="5418159"/>
          </a:xfrm>
          <a:prstGeom prst="rect">
            <a:avLst/>
          </a:prstGeom>
          <a:solidFill>
            <a:schemeClr val="accent6"/>
          </a:solidFill>
          <a:ln w="127000">
            <a:solidFill>
              <a:srgbClr val="905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471389" y="21677791"/>
            <a:ext cx="12631472" cy="5912737"/>
          </a:xfrm>
          <a:prstGeom prst="rect">
            <a:avLst/>
          </a:prstGeom>
          <a:solidFill>
            <a:schemeClr val="accent6"/>
          </a:solidFill>
          <a:ln w="127000">
            <a:solidFill>
              <a:srgbClr val="0166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471389" y="10292296"/>
            <a:ext cx="19606172" cy="4069101"/>
          </a:xfrm>
          <a:prstGeom prst="rect">
            <a:avLst/>
          </a:prstGeom>
          <a:solidFill>
            <a:schemeClr val="accent6"/>
          </a:solidFill>
          <a:ln w="127000">
            <a:solidFill>
              <a:srgbClr val="2C70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5403163" y="22164977"/>
            <a:ext cx="12496730" cy="6210238"/>
          </a:xfrm>
          <a:prstGeom prst="rect">
            <a:avLst/>
          </a:prstGeom>
          <a:solidFill>
            <a:schemeClr val="accent6"/>
          </a:solidFill>
          <a:ln w="127000">
            <a:solidFill>
              <a:srgbClr val="FED3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82176" y="21966697"/>
            <a:ext cx="12033850" cy="2354491"/>
          </a:xfrm>
          <a:prstGeom prst="rect">
            <a:avLst/>
          </a:prstGeom>
        </p:spPr>
        <p:txBody>
          <a:bodyPr wrap="square">
            <a:spAutoFit/>
          </a:bodyPr>
          <a:lstStyle/>
          <a:p>
            <a:pPr>
              <a:lnSpc>
                <a:spcPct val="115000"/>
              </a:lnSpc>
              <a:spcAft>
                <a:spcPts val="600"/>
              </a:spcAft>
            </a:pPr>
            <a:r>
              <a:rPr lang="en-US" sz="4000" b="1"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Health Systems Strengthening </a:t>
            </a:r>
          </a:p>
          <a:p>
            <a:r>
              <a:rPr lang="en-US" sz="3200" dirty="0">
                <a:solidFill>
                  <a:srgbClr val="000000"/>
                </a:solidFill>
                <a:latin typeface="Gill Sans MT" panose="020B0502020104020203" pitchFamily="34" charset="0"/>
              </a:rPr>
              <a:t>ENRICH supports four of the six health system building blocks:  </a:t>
            </a:r>
            <a:r>
              <a:rPr lang="en-US" sz="3200" b="1" dirty="0">
                <a:solidFill>
                  <a:srgbClr val="000000"/>
                </a:solidFill>
                <a:latin typeface="Gill Sans MT" panose="020B0502020104020203" pitchFamily="34" charset="0"/>
              </a:rPr>
              <a:t>service delivery; health governance; health information; and medical products, vaccines, and technologies</a:t>
            </a:r>
            <a:r>
              <a:rPr lang="en-US" sz="3200" dirty="0">
                <a:solidFill>
                  <a:srgbClr val="000000"/>
                </a:solidFill>
                <a:latin typeface="Gill Sans MT" panose="020B0502020104020203" pitchFamily="34" charset="0"/>
              </a:rPr>
              <a:t>.</a:t>
            </a:r>
            <a:r>
              <a:rPr lang="en-US" sz="3200" dirty="0">
                <a:solidFill>
                  <a:srgbClr val="000000"/>
                </a:solidFill>
                <a:latin typeface="Gill Sans MT" panose="020B0502020104020203" pitchFamily="34" charset="0"/>
                <a:ea typeface="Times New Roman" panose="02020603050405020304" pitchFamily="18" charset="0"/>
              </a:rPr>
              <a:t> </a:t>
            </a:r>
          </a:p>
        </p:txBody>
      </p:sp>
      <p:sp>
        <p:nvSpPr>
          <p:cNvPr id="13" name="Rectangle 12"/>
          <p:cNvSpPr/>
          <p:nvPr/>
        </p:nvSpPr>
        <p:spPr>
          <a:xfrm>
            <a:off x="2446347" y="15515959"/>
            <a:ext cx="24438752" cy="4816703"/>
          </a:xfrm>
          <a:prstGeom prst="rect">
            <a:avLst/>
          </a:prstGeom>
        </p:spPr>
        <p:txBody>
          <a:bodyPr wrap="square">
            <a:spAutoFit/>
          </a:bodyPr>
          <a:lstStyle/>
          <a:p>
            <a:pPr>
              <a:lnSpc>
                <a:spcPct val="115000"/>
              </a:lnSpc>
              <a:spcAft>
                <a:spcPts val="600"/>
              </a:spcAft>
            </a:pPr>
            <a:r>
              <a:rPr lang="en-US" sz="4000" b="1"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Program Interventions</a:t>
            </a:r>
          </a:p>
          <a:p>
            <a:r>
              <a:rPr lang="en-US" sz="3200" dirty="0">
                <a:solidFill>
                  <a:srgbClr val="000000"/>
                </a:solidFill>
                <a:latin typeface="Gill Sans MT" panose="020B0502020104020203" pitchFamily="34" charset="0"/>
              </a:rPr>
              <a:t>Goal:  to contribute to reduction of maternal and child mortality in the five countries.</a:t>
            </a:r>
          </a:p>
          <a:p>
            <a:r>
              <a:rPr lang="en-US" sz="3200" dirty="0">
                <a:solidFill>
                  <a:srgbClr val="000000"/>
                </a:solidFill>
                <a:latin typeface="Gill Sans MT" panose="020B0502020104020203" pitchFamily="34" charset="0"/>
              </a:rPr>
              <a:t>Strategies:  </a:t>
            </a:r>
          </a:p>
          <a:p>
            <a:pPr marL="342900" indent="-342900">
              <a:buFont typeface="Arial" panose="020B0604020202020204" pitchFamily="34" charset="0"/>
              <a:buChar char="•"/>
            </a:pPr>
            <a:r>
              <a:rPr lang="en-US" sz="3200" dirty="0">
                <a:solidFill>
                  <a:srgbClr val="000000"/>
                </a:solidFill>
                <a:latin typeface="Gill Sans MT" panose="020B0502020104020203" pitchFamily="34" charset="0"/>
              </a:rPr>
              <a:t>Strengthen health systems and improve nutrition of pregnant women, infants and young children during the first 1,000 days from conception to 24 months of age.</a:t>
            </a:r>
          </a:p>
          <a:p>
            <a:pPr marL="342900" lvl="0" indent="-342900">
              <a:buFont typeface="Arial" panose="020B0604020202020204" pitchFamily="34" charset="0"/>
              <a:buChar char="•"/>
            </a:pPr>
            <a:r>
              <a:rPr lang="en-US" sz="3200" dirty="0">
                <a:solidFill>
                  <a:srgbClr val="000000"/>
                </a:solidFill>
                <a:latin typeface="Gill Sans MT" panose="020B0502020104020203" pitchFamily="34" charset="0"/>
              </a:rPr>
              <a:t>Improving delivery of nutrition-specific interventions such as educating mothers about appropriate nutrition practices, breastfeeding and complementary feeding and micronutrient supplement to children. </a:t>
            </a:r>
          </a:p>
          <a:p>
            <a:pPr marL="342900" lvl="0" indent="-342900">
              <a:buFont typeface="Arial" panose="020B0604020202020204" pitchFamily="34" charset="0"/>
              <a:buChar char="•"/>
            </a:pPr>
            <a:r>
              <a:rPr lang="en-US" sz="3200" dirty="0">
                <a:solidFill>
                  <a:srgbClr val="000000"/>
                </a:solidFill>
                <a:latin typeface="Gill Sans MT" panose="020B0502020104020203" pitchFamily="34" charset="0"/>
              </a:rPr>
              <a:t>Increasing production and consumption of nutritious foods (biofortified crops and nutrient-dense fruits and vegetables)</a:t>
            </a:r>
          </a:p>
          <a:p>
            <a:pPr marL="342900" lvl="0" indent="-342900">
              <a:buFont typeface="Arial" panose="020B0604020202020204" pitchFamily="34" charset="0"/>
              <a:buChar char="•"/>
            </a:pPr>
            <a:r>
              <a:rPr lang="en-US" sz="3200" dirty="0">
                <a:solidFill>
                  <a:srgbClr val="000000"/>
                </a:solidFill>
                <a:latin typeface="Gill Sans MT" panose="020B0502020104020203" pitchFamily="34" charset="0"/>
              </a:rPr>
              <a:t>Strengthen governance, policy and public engagement of Maternal, Newborn and Child Health (MNCH) in Canada and target countries. </a:t>
            </a:r>
          </a:p>
        </p:txBody>
      </p:sp>
      <p:sp>
        <p:nvSpPr>
          <p:cNvPr id="12" name="Rectangle 11"/>
          <p:cNvSpPr/>
          <p:nvPr/>
        </p:nvSpPr>
        <p:spPr>
          <a:xfrm>
            <a:off x="1882176" y="10606946"/>
            <a:ext cx="18740120" cy="3339376"/>
          </a:xfrm>
          <a:prstGeom prst="rect">
            <a:avLst/>
          </a:prstGeom>
        </p:spPr>
        <p:txBody>
          <a:bodyPr wrap="square">
            <a:spAutoFit/>
          </a:bodyPr>
          <a:lstStyle/>
          <a:p>
            <a:pPr>
              <a:lnSpc>
                <a:spcPct val="115000"/>
              </a:lnSpc>
              <a:spcAft>
                <a:spcPts val="800"/>
              </a:spcAft>
            </a:pPr>
            <a:r>
              <a:rPr lang="en-US" sz="4000" b="1"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Background</a:t>
            </a:r>
            <a:endParaRPr lang="en-US" sz="3600" b="1" dirty="0">
              <a:solidFill>
                <a:schemeClr val="bg1"/>
              </a:solidFill>
              <a:effectLst/>
              <a:latin typeface="Gill Sans MT" panose="020B0502020104020203"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US" sz="3200" dirty="0">
                <a:solidFill>
                  <a:srgbClr val="000000"/>
                </a:solidFill>
                <a:latin typeface="Gill Sans MT" panose="020B0502020104020203" pitchFamily="34" charset="0"/>
              </a:rPr>
              <a:t>Enhancing Nutrition Services to Improve Maternal and Child Health in Africa and Asia (ENRICH) is funded by Global Affairs Canada to improve the health and nutrition status of mothers, newborns and children in select regions of </a:t>
            </a:r>
            <a:r>
              <a:rPr lang="en-US" sz="3200" b="1" dirty="0">
                <a:solidFill>
                  <a:srgbClr val="000000"/>
                </a:solidFill>
                <a:latin typeface="Gill Sans MT" panose="020B0502020104020203" pitchFamily="34" charset="0"/>
              </a:rPr>
              <a:t>Bangladesh, Kenya, Myanmar, Pakistan and Tanzania</a:t>
            </a:r>
            <a:r>
              <a:rPr lang="en-US" sz="3200" dirty="0">
                <a:solidFill>
                  <a:srgbClr val="000000"/>
                </a:solidFill>
                <a:latin typeface="Gill Sans MT" panose="020B0502020104020203" pitchFamily="34" charset="0"/>
              </a:rPr>
              <a:t>. </a:t>
            </a:r>
          </a:p>
          <a:p>
            <a:pPr marL="457200" indent="-457200">
              <a:buFont typeface="Arial" panose="020B0604020202020204" pitchFamily="34" charset="0"/>
              <a:buChar char="•"/>
            </a:pPr>
            <a:r>
              <a:rPr lang="en-US" sz="3200" dirty="0">
                <a:solidFill>
                  <a:srgbClr val="000000"/>
                </a:solidFill>
                <a:latin typeface="Gill Sans MT" panose="020B0502020104020203" pitchFamily="34" charset="0"/>
              </a:rPr>
              <a:t>ENRICH is implemented by World Vision Canada in collaboration with Nutrition International, HarvestPlus, Canadian Society for International Health, and the University of Toronto’s </a:t>
            </a:r>
            <a:r>
              <a:rPr lang="en-US" sz="3200" dirty="0" err="1">
                <a:solidFill>
                  <a:srgbClr val="000000"/>
                </a:solidFill>
                <a:latin typeface="Gill Sans MT" panose="020B0502020104020203" pitchFamily="34" charset="0"/>
              </a:rPr>
              <a:t>Dalla</a:t>
            </a:r>
            <a:r>
              <a:rPr lang="en-US" sz="3200" dirty="0">
                <a:solidFill>
                  <a:srgbClr val="000000"/>
                </a:solidFill>
                <a:latin typeface="Gill Sans MT" panose="020B0502020104020203" pitchFamily="34" charset="0"/>
              </a:rPr>
              <a:t> Lana School of Public Health.</a:t>
            </a:r>
            <a:endParaRPr lang="en-US" sz="3200" dirty="0">
              <a:solidFill>
                <a:srgbClr val="000000"/>
              </a:solidFill>
              <a:latin typeface="Gill Sans MT" panose="020B0502020104020203" pitchFamily="34" charset="0"/>
              <a:ea typeface="Times New Roman" panose="02020603050405020304" pitchFamily="18" charset="0"/>
            </a:endParaRPr>
          </a:p>
        </p:txBody>
      </p:sp>
      <p:sp>
        <p:nvSpPr>
          <p:cNvPr id="15" name="Rectangle 14"/>
          <p:cNvSpPr/>
          <p:nvPr/>
        </p:nvSpPr>
        <p:spPr>
          <a:xfrm>
            <a:off x="15671364" y="22404083"/>
            <a:ext cx="11984276" cy="5721566"/>
          </a:xfrm>
          <a:prstGeom prst="rect">
            <a:avLst/>
          </a:prstGeom>
        </p:spPr>
        <p:txBody>
          <a:bodyPr wrap="square">
            <a:spAutoFit/>
          </a:bodyPr>
          <a:lstStyle/>
          <a:p>
            <a:pPr>
              <a:lnSpc>
                <a:spcPct val="115000"/>
              </a:lnSpc>
              <a:spcAft>
                <a:spcPts val="600"/>
              </a:spcAft>
            </a:pPr>
            <a:r>
              <a:rPr lang="en-US" sz="4000" b="1"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Achievements   </a:t>
            </a:r>
          </a:p>
          <a:p>
            <a:pPr>
              <a:lnSpc>
                <a:spcPct val="115000"/>
              </a:lnSpc>
              <a:spcAft>
                <a:spcPts val="600"/>
              </a:spcAft>
            </a:pPr>
            <a:r>
              <a:rPr lang="en-US" sz="3200" dirty="0">
                <a:solidFill>
                  <a:srgbClr val="000000"/>
                </a:solidFill>
                <a:latin typeface="Gill Sans MT" panose="020B0502020104020203" pitchFamily="34" charset="0"/>
                <a:ea typeface="Times New Roman" panose="02020603050405020304" pitchFamily="18" charset="0"/>
              </a:rPr>
              <a:t>Improved access, quality, efficiency and responsiveness of MNCH services through:</a:t>
            </a:r>
          </a:p>
          <a:p>
            <a:pPr marL="457200" indent="-457200">
              <a:lnSpc>
                <a:spcPct val="115000"/>
              </a:lnSpc>
              <a:spcAft>
                <a:spcPts val="600"/>
              </a:spcAft>
              <a:buFont typeface="Arial" panose="020B0604020202020204" pitchFamily="34" charset="0"/>
              <a:buChar char="•"/>
            </a:pPr>
            <a:r>
              <a:rPr lang="en-US" sz="3200" dirty="0">
                <a:solidFill>
                  <a:srgbClr val="000000"/>
                </a:solidFill>
                <a:latin typeface="Gill Sans MT" panose="020B0502020104020203" pitchFamily="34" charset="0"/>
                <a:ea typeface="Times New Roman" panose="02020603050405020304" pitchFamily="18" charset="0"/>
              </a:rPr>
              <a:t>provision of medical equipment, means of referral (boat ambulances), </a:t>
            </a:r>
          </a:p>
          <a:p>
            <a:pPr marL="457200" indent="-457200">
              <a:lnSpc>
                <a:spcPct val="115000"/>
              </a:lnSpc>
              <a:spcAft>
                <a:spcPts val="600"/>
              </a:spcAft>
              <a:buFont typeface="Arial" panose="020B0604020202020204" pitchFamily="34" charset="0"/>
              <a:buChar char="•"/>
            </a:pPr>
            <a:r>
              <a:rPr lang="en-US" sz="3200" dirty="0">
                <a:solidFill>
                  <a:srgbClr val="000000"/>
                </a:solidFill>
                <a:latin typeface="Gill Sans MT" panose="020B0502020104020203" pitchFamily="34" charset="0"/>
                <a:ea typeface="Times New Roman" panose="02020603050405020304" pitchFamily="18" charset="0"/>
              </a:rPr>
              <a:t>on the job training to health workers,</a:t>
            </a:r>
          </a:p>
          <a:p>
            <a:pPr marL="457200" indent="-457200">
              <a:lnSpc>
                <a:spcPct val="115000"/>
              </a:lnSpc>
              <a:spcAft>
                <a:spcPts val="600"/>
              </a:spcAft>
              <a:buFont typeface="Arial" panose="020B0604020202020204" pitchFamily="34" charset="0"/>
              <a:buChar char="•"/>
            </a:pPr>
            <a:r>
              <a:rPr lang="en-US" sz="3200" dirty="0">
                <a:solidFill>
                  <a:srgbClr val="000000"/>
                </a:solidFill>
                <a:latin typeface="Gill Sans MT" panose="020B0502020104020203" pitchFamily="34" charset="0"/>
                <a:ea typeface="Times New Roman" panose="02020603050405020304" pitchFamily="18" charset="0"/>
              </a:rPr>
              <a:t>rehabilitation of infrastructure, and construction of additional rooms,</a:t>
            </a:r>
          </a:p>
          <a:p>
            <a:pPr marL="457200" indent="-457200">
              <a:lnSpc>
                <a:spcPct val="115000"/>
              </a:lnSpc>
              <a:spcAft>
                <a:spcPts val="600"/>
              </a:spcAft>
              <a:buFont typeface="Arial" panose="020B0604020202020204" pitchFamily="34" charset="0"/>
              <a:buChar char="•"/>
            </a:pPr>
            <a:r>
              <a:rPr lang="en-US" sz="3200" dirty="0">
                <a:solidFill>
                  <a:srgbClr val="000000"/>
                </a:solidFill>
                <a:latin typeface="Gill Sans MT" panose="020B0502020104020203" pitchFamily="34" charset="0"/>
                <a:ea typeface="Times New Roman" panose="02020603050405020304" pitchFamily="18" charset="0"/>
              </a:rPr>
              <a:t>training on </a:t>
            </a:r>
            <a:r>
              <a:rPr lang="en-CA" sz="3200" dirty="0">
                <a:solidFill>
                  <a:srgbClr val="000000"/>
                </a:solidFill>
                <a:latin typeface="Gill Sans MT" panose="020B0502020104020203" pitchFamily="34" charset="0"/>
              </a:rPr>
              <a:t>Planning, Budgeting, Leadership &amp; Management </a:t>
            </a:r>
            <a:r>
              <a:rPr lang="en-US" sz="3200" dirty="0">
                <a:solidFill>
                  <a:srgbClr val="000000"/>
                </a:solidFill>
                <a:latin typeface="Gill Sans MT" panose="020B0502020104020203" pitchFamily="34" charset="0"/>
                <a:ea typeface="Times New Roman" panose="02020603050405020304" pitchFamily="18" charset="0"/>
              </a:rPr>
              <a:t>to regional and district health medical teams,</a:t>
            </a:r>
          </a:p>
          <a:p>
            <a:pPr>
              <a:lnSpc>
                <a:spcPct val="115000"/>
              </a:lnSpc>
              <a:spcAft>
                <a:spcPts val="600"/>
              </a:spcAft>
            </a:pPr>
            <a:r>
              <a:rPr lang="en-US" sz="3200" dirty="0">
                <a:solidFill>
                  <a:srgbClr val="000000"/>
                </a:solidFill>
                <a:latin typeface="Gill Sans MT" panose="020B0502020104020203" pitchFamily="34" charset="0"/>
                <a:ea typeface="Times New Roman" panose="02020603050405020304" pitchFamily="18" charset="0"/>
              </a:rPr>
              <a:t>Key outputs are presented in the graph below.</a:t>
            </a:r>
          </a:p>
        </p:txBody>
      </p:sp>
      <p:sp>
        <p:nvSpPr>
          <p:cNvPr id="70" name="Rectangle 69"/>
          <p:cNvSpPr/>
          <p:nvPr/>
        </p:nvSpPr>
        <p:spPr>
          <a:xfrm>
            <a:off x="792598" y="37088143"/>
            <a:ext cx="18980517" cy="3456221"/>
          </a:xfrm>
          <a:prstGeom prst="rect">
            <a:avLst/>
          </a:prstGeom>
          <a:solidFill>
            <a:schemeClr val="accent6"/>
          </a:solidFill>
          <a:ln w="127000">
            <a:solidFill>
              <a:srgbClr val="842F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1062832" y="37335073"/>
            <a:ext cx="18375542" cy="2846933"/>
          </a:xfrm>
          <a:prstGeom prst="rect">
            <a:avLst/>
          </a:prstGeom>
        </p:spPr>
        <p:txBody>
          <a:bodyPr wrap="square">
            <a:spAutoFit/>
          </a:bodyPr>
          <a:lstStyle/>
          <a:p>
            <a:pPr>
              <a:lnSpc>
                <a:spcPct val="115000"/>
              </a:lnSpc>
              <a:spcAft>
                <a:spcPts val="600"/>
              </a:spcAft>
            </a:pPr>
            <a:r>
              <a:rPr lang="en-US" sz="4000" b="1"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Local Ownership and Sustainability</a:t>
            </a:r>
          </a:p>
          <a:p>
            <a:pPr marL="457200" indent="-457200">
              <a:buFont typeface="Arial" panose="020B0604020202020204" pitchFamily="34" charset="0"/>
              <a:buChar char="•"/>
            </a:pPr>
            <a:r>
              <a:rPr lang="en-US" sz="3200" dirty="0">
                <a:solidFill>
                  <a:srgbClr val="000000"/>
                </a:solidFill>
                <a:latin typeface="Gill Sans MT" panose="020B0502020104020203" pitchFamily="34" charset="0"/>
              </a:rPr>
              <a:t>Health workers were trained on basic care and equipment maintenance,</a:t>
            </a:r>
          </a:p>
          <a:p>
            <a:pPr marL="457200" indent="-457200">
              <a:buFont typeface="Arial" panose="020B0604020202020204" pitchFamily="34" charset="0"/>
              <a:buChar char="•"/>
            </a:pPr>
            <a:r>
              <a:rPr lang="en-US" sz="3200" dirty="0">
                <a:solidFill>
                  <a:srgbClr val="000000"/>
                </a:solidFill>
                <a:latin typeface="Gill Sans MT" panose="020B0502020104020203" pitchFamily="34" charset="0"/>
              </a:rPr>
              <a:t>Train-the-trainer method with local trainers allowed broad dissemination of new practices and skills,</a:t>
            </a:r>
          </a:p>
          <a:p>
            <a:pPr marL="457200" indent="-457200">
              <a:buFont typeface="Arial" panose="020B0604020202020204" pitchFamily="34" charset="0"/>
              <a:buChar char="•"/>
            </a:pPr>
            <a:r>
              <a:rPr lang="en-US" sz="3200" dirty="0">
                <a:solidFill>
                  <a:srgbClr val="000000"/>
                </a:solidFill>
                <a:latin typeface="Gill Sans MT" panose="020B0502020104020203" pitchFamily="34" charset="0"/>
              </a:rPr>
              <a:t>Community groups  (Citizen Voice and Action) were established, trained and supported to monitor quality of health services and demand improvement. </a:t>
            </a:r>
          </a:p>
        </p:txBody>
      </p:sp>
      <p:sp>
        <p:nvSpPr>
          <p:cNvPr id="51" name="Rectangle 50"/>
          <p:cNvSpPr/>
          <p:nvPr/>
        </p:nvSpPr>
        <p:spPr>
          <a:xfrm>
            <a:off x="3491097" y="8365520"/>
            <a:ext cx="21926418" cy="923330"/>
          </a:xfrm>
          <a:prstGeom prst="rect">
            <a:avLst/>
          </a:prstGeom>
        </p:spPr>
        <p:txBody>
          <a:bodyPr wrap="square">
            <a:spAutoFit/>
          </a:bodyPr>
          <a:lstStyle/>
          <a:p>
            <a:pPr algn="ctr"/>
            <a:r>
              <a:rPr lang="en-US" sz="5400" b="1" dirty="0">
                <a:solidFill>
                  <a:schemeClr val="accent6"/>
                </a:solidFill>
                <a:latin typeface="Gill Sans MT" panose="020B0502020104020203" pitchFamily="34" charset="0"/>
              </a:rPr>
              <a:t>ENRICH is Igniting a Movement to Transform Communities </a:t>
            </a:r>
          </a:p>
        </p:txBody>
      </p:sp>
      <p:pic>
        <p:nvPicPr>
          <p:cNvPr id="34" name="Picture 2" descr="Image result for canada wordmark">
            <a:extLst>
              <a:ext uri="{FF2B5EF4-FFF2-40B4-BE49-F238E27FC236}">
                <a16:creationId xmlns:a16="http://schemas.microsoft.com/office/drawing/2014/main" id="{86AEB169-9F4A-4CFF-8938-69F2EB05A991}"/>
              </a:ext>
            </a:extLst>
          </p:cNvPr>
          <p:cNvPicPr>
            <a:picLocks noChangeAspect="1" noChangeArrowheads="1"/>
          </p:cNvPicPr>
          <p:nvPr/>
        </p:nvPicPr>
        <p:blipFill>
          <a:blip r:embed="rId3"/>
          <a:srcRect/>
          <a:stretch>
            <a:fillRect/>
          </a:stretch>
        </p:blipFill>
        <p:spPr bwMode="auto">
          <a:xfrm>
            <a:off x="1062832" y="1122277"/>
            <a:ext cx="6463382" cy="1687981"/>
          </a:xfrm>
          <a:prstGeom prst="rect">
            <a:avLst/>
          </a:prstGeom>
          <a:ln>
            <a:noFill/>
          </a:ln>
        </p:spPr>
        <p:style>
          <a:lnRef idx="2">
            <a:schemeClr val="accent2"/>
          </a:lnRef>
          <a:fillRef idx="1">
            <a:schemeClr val="lt1"/>
          </a:fillRef>
          <a:effectRef idx="0">
            <a:schemeClr val="accent2"/>
          </a:effectRef>
          <a:fontRef idx="minor">
            <a:schemeClr val="dk1"/>
          </a:fontRef>
        </p:style>
      </p:pic>
      <p:grpSp>
        <p:nvGrpSpPr>
          <p:cNvPr id="45" name="Group 44">
            <a:extLst>
              <a:ext uri="{FF2B5EF4-FFF2-40B4-BE49-F238E27FC236}">
                <a16:creationId xmlns:a16="http://schemas.microsoft.com/office/drawing/2014/main" id="{C2184EB8-7208-4503-963A-DB69EA9A7FCA}"/>
              </a:ext>
            </a:extLst>
          </p:cNvPr>
          <p:cNvGrpSpPr/>
          <p:nvPr/>
        </p:nvGrpSpPr>
        <p:grpSpPr>
          <a:xfrm>
            <a:off x="21303231" y="10262798"/>
            <a:ext cx="6849328" cy="4148355"/>
            <a:chOff x="4470949" y="-197546"/>
            <a:chExt cx="3293110" cy="1618399"/>
          </a:xfrm>
        </p:grpSpPr>
        <p:sp>
          <p:nvSpPr>
            <p:cNvPr id="46" name="Text Box 10">
              <a:extLst>
                <a:ext uri="{FF2B5EF4-FFF2-40B4-BE49-F238E27FC236}">
                  <a16:creationId xmlns:a16="http://schemas.microsoft.com/office/drawing/2014/main" id="{138BA74C-4D51-46B3-9062-2BF888B15A14}"/>
                </a:ext>
              </a:extLst>
            </p:cNvPr>
            <p:cNvSpPr txBox="1">
              <a:spLocks noChangeArrowheads="1"/>
            </p:cNvSpPr>
            <p:nvPr/>
          </p:nvSpPr>
          <p:spPr bwMode="auto">
            <a:xfrm>
              <a:off x="4470949" y="-197546"/>
              <a:ext cx="3293110" cy="1618399"/>
            </a:xfrm>
            <a:prstGeom prst="rect">
              <a:avLst/>
            </a:prstGeom>
            <a:solidFill>
              <a:srgbClr val="842F15"/>
            </a:solidFill>
            <a:ln w="76200">
              <a:noFill/>
              <a:miter lim="800000"/>
              <a:headEnd/>
              <a:tailEnd/>
            </a:ln>
            <a:effectLst>
              <a:outerShdw dist="29783" sx="1000" sy="1000" algn="ctr" rotWithShape="0">
                <a:srgbClr val="4E6128">
                  <a:alpha val="0"/>
                </a:srgbClr>
              </a:outerShdw>
            </a:effectLst>
          </p:spPr>
          <p:txBody>
            <a:bodyPr rot="0" vert="horz" wrap="square" lIns="180000" tIns="216000" rIns="180000" bIns="91440" anchor="t" anchorCtr="0" upright="1">
              <a:noAutofit/>
            </a:bodyPr>
            <a:lstStyle/>
            <a:p>
              <a:pPr marL="0" marR="0" algn="ctr">
                <a:spcBef>
                  <a:spcPts val="2400"/>
                </a:spcBef>
                <a:spcAft>
                  <a:spcPts val="0"/>
                </a:spcAft>
              </a:pPr>
              <a:r>
                <a:rPr lang="en-US" sz="4000" dirty="0">
                  <a:solidFill>
                    <a:srgbClr val="FFFFFF"/>
                  </a:solidFill>
                  <a:effectLst>
                    <a:outerShdw sx="1000" sy="1000" algn="ctr">
                      <a:schemeClr val="bg1"/>
                    </a:outerShdw>
                  </a:effectLst>
                  <a:latin typeface="Gill Sans MT" panose="020B0502020104020203" pitchFamily="34" charset="0"/>
                  <a:ea typeface="Times New Roman" panose="02020603050405020304" pitchFamily="18" charset="0"/>
                  <a:cs typeface="Times New Roman" panose="02020603050405020304" pitchFamily="18" charset="0"/>
                </a:rPr>
                <a:t>Direct Beneficiaries </a:t>
              </a:r>
              <a:endParaRPr lang="en-US" sz="40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sz="1000" dirty="0">
                <a:solidFill>
                  <a:srgbClr val="FFFFFF"/>
                </a:solidFill>
                <a:effectLst>
                  <a:outerShdw sx="1000" sy="1000" algn="ctr">
                    <a:schemeClr val="bg1"/>
                  </a:outerShdw>
                </a:effectLst>
                <a:latin typeface="Gill Sans MT" panose="020B0502020104020203"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4000" dirty="0">
                  <a:solidFill>
                    <a:srgbClr val="FFFFFF"/>
                  </a:solidFill>
                  <a:effectLst>
                    <a:outerShdw sx="1000" sy="1000" algn="ctr">
                      <a:schemeClr val="bg1"/>
                    </a:outerShdw>
                  </a:effectLst>
                  <a:latin typeface="Gill Sans MT" panose="020B0502020104020203" pitchFamily="34" charset="0"/>
                  <a:ea typeface="Times New Roman" panose="02020603050405020304" pitchFamily="18" charset="0"/>
                  <a:cs typeface="Times New Roman" panose="02020603050405020304" pitchFamily="18" charset="0"/>
                </a:rPr>
                <a:t>Two Million People</a:t>
              </a:r>
              <a:endParaRPr lang="en-US" sz="40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L="0" marR="0" algn="ctr">
                <a:spcBef>
                  <a:spcPts val="0"/>
                </a:spcBef>
                <a:spcAft>
                  <a:spcPts val="3000"/>
                </a:spcAft>
              </a:pPr>
              <a:endParaRPr lang="en-US" sz="1400" dirty="0">
                <a:solidFill>
                  <a:srgbClr val="FFFFFF"/>
                </a:solidFill>
                <a:effectLst>
                  <a:outerShdw sx="1000" sy="1000" algn="ctr">
                    <a:schemeClr val="bg1"/>
                  </a:outerShdw>
                </a:effectLst>
                <a:latin typeface="Gill Sans Std Light"/>
                <a:ea typeface="Times New Roman" panose="02020603050405020304" pitchFamily="18" charset="0"/>
                <a:cs typeface="Times New Roman" panose="02020603050405020304" pitchFamily="18" charset="0"/>
              </a:endParaRPr>
            </a:p>
            <a:p>
              <a:pPr marL="0" marR="0" algn="ctr">
                <a:spcBef>
                  <a:spcPts val="0"/>
                </a:spcBef>
                <a:spcAft>
                  <a:spcPts val="3000"/>
                </a:spcAft>
              </a:pPr>
              <a:endParaRPr lang="en-US" sz="1400" dirty="0">
                <a:solidFill>
                  <a:srgbClr val="FFFFFF"/>
                </a:solidFill>
                <a:effectLst>
                  <a:outerShdw sx="1000" sy="1000" algn="ctr">
                    <a:schemeClr val="bg1"/>
                  </a:outerShdw>
                </a:effectLst>
                <a:latin typeface="Gill Sans Std Light"/>
                <a:ea typeface="Times New Roman" panose="02020603050405020304" pitchFamily="18" charset="0"/>
                <a:cs typeface="Times New Roman" panose="02020603050405020304" pitchFamily="18" charset="0"/>
              </a:endParaRPr>
            </a:p>
            <a:p>
              <a:pPr marL="0" marR="0" algn="ctr">
                <a:spcBef>
                  <a:spcPts val="0"/>
                </a:spcBef>
                <a:spcAft>
                  <a:spcPts val="3000"/>
                </a:spcAft>
              </a:pPr>
              <a:endParaRPr lang="en-US" sz="100" dirty="0">
                <a:solidFill>
                  <a:srgbClr val="FFFFFF"/>
                </a:solidFill>
                <a:effectLst>
                  <a:outerShdw sx="1000" sy="1000" algn="ctr">
                    <a:schemeClr val="bg1"/>
                  </a:outerShdw>
                </a:effectLst>
                <a:latin typeface="Gill Sans Std Light"/>
                <a:ea typeface="Times New Roman" panose="02020603050405020304" pitchFamily="18" charset="0"/>
                <a:cs typeface="Times New Roman" panose="02020603050405020304" pitchFamily="18" charset="0"/>
              </a:endParaRPr>
            </a:p>
            <a:p>
              <a:pPr marL="0" marR="0" algn="ctr">
                <a:spcBef>
                  <a:spcPts val="0"/>
                </a:spcBef>
                <a:spcAft>
                  <a:spcPts val="3000"/>
                </a:spcAft>
              </a:pPr>
              <a:r>
                <a:rPr lang="en-US" sz="4000" dirty="0">
                  <a:solidFill>
                    <a:srgbClr val="FFFFFF"/>
                  </a:solidFill>
                  <a:effectLst>
                    <a:outerShdw sx="1000" sy="1000" algn="ctr">
                      <a:schemeClr val="bg1"/>
                    </a:outerShdw>
                  </a:effectLst>
                  <a:latin typeface="Gill Sans MT" panose="020B0502020104020203" pitchFamily="34" charset="0"/>
                  <a:ea typeface="Times New Roman" panose="02020603050405020304" pitchFamily="18" charset="0"/>
                  <a:cs typeface="Times New Roman" panose="02020603050405020304" pitchFamily="18" charset="0"/>
                </a:rPr>
                <a:t>March 2016 </a:t>
              </a:r>
              <a:r>
                <a:rPr lang="en-US" sz="4000" dirty="0">
                  <a:solidFill>
                    <a:srgbClr val="FFFFFF"/>
                  </a:solidFill>
                  <a:effectLst/>
                  <a:latin typeface="Gill Sans MT" panose="020B0502020104020203" pitchFamily="34" charset="0"/>
                  <a:ea typeface="Times New Roman" panose="02020603050405020304" pitchFamily="18" charset="0"/>
                  <a:cs typeface="Times New Roman" panose="02020603050405020304" pitchFamily="18" charset="0"/>
                </a:rPr>
                <a:t>to </a:t>
              </a:r>
              <a:r>
                <a:rPr lang="en-US" sz="4000" dirty="0">
                  <a:solidFill>
                    <a:srgbClr val="FFFFFF"/>
                  </a:solidFill>
                  <a:effectLst>
                    <a:outerShdw sx="1000" sy="1000" algn="ctr">
                      <a:schemeClr val="bg1"/>
                    </a:outerShdw>
                  </a:effectLst>
                  <a:latin typeface="Gill Sans MT" panose="020B0502020104020203" pitchFamily="34" charset="0"/>
                  <a:ea typeface="Times New Roman" panose="02020603050405020304" pitchFamily="18" charset="0"/>
                  <a:cs typeface="Times New Roman" panose="02020603050405020304" pitchFamily="18" charset="0"/>
                </a:rPr>
                <a:t>March 2021</a:t>
              </a:r>
              <a:endParaRPr lang="en-US" sz="40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L="0" marR="0" algn="ctr">
                <a:spcBef>
                  <a:spcPts val="0"/>
                </a:spcBef>
                <a:spcAft>
                  <a:spcPts val="3000"/>
                </a:spcAft>
              </a:pPr>
              <a:r>
                <a:rPr lang="en-US" sz="1600" dirty="0">
                  <a:solidFill>
                    <a:srgbClr val="000000"/>
                  </a:solidFill>
                  <a:effectLst>
                    <a:outerShdw sx="1000" sy="1000" algn="ctr">
                      <a:schemeClr val="bg1"/>
                    </a:outerShdw>
                  </a:effectLst>
                  <a:latin typeface="Garamond" panose="02020404030301010803" pitchFamily="18" charset="0"/>
                  <a:ea typeface="Times New Roman" panose="02020603050405020304" pitchFamily="18" charset="0"/>
                  <a:cs typeface="Times New Roman" panose="02020603050405020304" pitchFamily="18" charset="0"/>
                </a:rPr>
                <a:t> </a:t>
              </a:r>
              <a:endParaRPr lang="en-US" sz="22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457200" marR="0" indent="-457200" algn="ctr">
                <a:lnSpc>
                  <a:spcPct val="115000"/>
                </a:lnSpc>
                <a:spcBef>
                  <a:spcPts val="0"/>
                </a:spcBef>
                <a:spcAft>
                  <a:spcPts val="1000"/>
                </a:spcAft>
              </a:pPr>
              <a:r>
                <a:rPr lang="en-US" sz="1100" dirty="0">
                  <a:effectLst>
                    <a:outerShdw sx="1000" sy="1000" algn="ctr">
                      <a:schemeClr val="bg1"/>
                    </a:outerShdw>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 Box 13">
              <a:extLst>
                <a:ext uri="{FF2B5EF4-FFF2-40B4-BE49-F238E27FC236}">
                  <a16:creationId xmlns:a16="http://schemas.microsoft.com/office/drawing/2014/main" id="{13AB1D53-6BE2-4428-AAF7-F0734ACC156A}"/>
                </a:ext>
              </a:extLst>
            </p:cNvPr>
            <p:cNvSpPr txBox="1">
              <a:spLocks noChangeAspect="1"/>
            </p:cNvSpPr>
            <p:nvPr/>
          </p:nvSpPr>
          <p:spPr>
            <a:xfrm>
              <a:off x="4687484" y="537180"/>
              <a:ext cx="2860040" cy="333127"/>
            </a:xfrm>
            <a:prstGeom prst="rect">
              <a:avLst/>
            </a:prstGeom>
            <a:solidFill>
              <a:srgbClr val="FF6600"/>
            </a:solid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lgn="ctr">
                <a:lnSpc>
                  <a:spcPct val="115000"/>
                </a:lnSpc>
                <a:spcBef>
                  <a:spcPts val="0"/>
                </a:spcBef>
                <a:spcAft>
                  <a:spcPts val="1000"/>
                </a:spcAft>
              </a:pPr>
              <a:r>
                <a:rPr lang="en-US" sz="4800" b="1" dirty="0">
                  <a:solidFill>
                    <a:srgbClr val="FFFFFF"/>
                  </a:solidFill>
                  <a:effectLst/>
                  <a:latin typeface="Gill Sans MT" panose="020B0502020104020203" pitchFamily="34" charset="0"/>
                  <a:ea typeface="Calibri" panose="020F0502020204030204" pitchFamily="34" charset="0"/>
                  <a:cs typeface="Times New Roman" panose="02020603050405020304" pitchFamily="18" charset="0"/>
                </a:rPr>
                <a:t>CAD $47 Million</a:t>
              </a:r>
              <a:endParaRPr lang="en-US" sz="4800" dirty="0">
                <a:effectLst/>
                <a:latin typeface="Gill Sans MT" panose="020B0502020104020203" pitchFamily="34" charset="0"/>
                <a:ea typeface="Calibri" panose="020F0502020204030204" pitchFamily="34" charset="0"/>
                <a:cs typeface="Times New Roman" panose="02020603050405020304" pitchFamily="18" charset="0"/>
              </a:endParaRPr>
            </a:p>
          </p:txBody>
        </p:sp>
      </p:grpSp>
      <p:pic>
        <p:nvPicPr>
          <p:cNvPr id="54" name="Picture 53">
            <a:extLst>
              <a:ext uri="{FF2B5EF4-FFF2-40B4-BE49-F238E27FC236}">
                <a16:creationId xmlns:a16="http://schemas.microsoft.com/office/drawing/2014/main" id="{92E94633-3DD4-484E-B9D3-94FB6D507F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576" t="24637" r="2" b="-1390"/>
          <a:stretch/>
        </p:blipFill>
        <p:spPr>
          <a:xfrm rot="5400000">
            <a:off x="3253277" y="28792663"/>
            <a:ext cx="3673999" cy="2535155"/>
          </a:xfrm>
          <a:prstGeom prst="rect">
            <a:avLst/>
          </a:prstGeom>
        </p:spPr>
      </p:pic>
      <p:pic>
        <p:nvPicPr>
          <p:cNvPr id="56" name="Picture 55">
            <a:extLst>
              <a:ext uri="{FF2B5EF4-FFF2-40B4-BE49-F238E27FC236}">
                <a16:creationId xmlns:a16="http://schemas.microsoft.com/office/drawing/2014/main" id="{BB5FE226-3EC2-4612-AF54-4F811F5D40F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11" r="2837" b="-2"/>
          <a:stretch/>
        </p:blipFill>
        <p:spPr>
          <a:xfrm rot="5400000">
            <a:off x="284318" y="28493617"/>
            <a:ext cx="3674001" cy="3150973"/>
          </a:xfrm>
          <a:prstGeom prst="rect">
            <a:avLst/>
          </a:prstGeom>
        </p:spPr>
      </p:pic>
      <p:pic>
        <p:nvPicPr>
          <p:cNvPr id="61" name="Picture 60">
            <a:extLst>
              <a:ext uri="{FF2B5EF4-FFF2-40B4-BE49-F238E27FC236}">
                <a16:creationId xmlns:a16="http://schemas.microsoft.com/office/drawing/2014/main" id="{16C0EABE-988B-4426-B41C-483390212721}"/>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val="0"/>
              </a:ext>
            </a:extLst>
          </a:blip>
          <a:srcRect r="-7" b="379"/>
          <a:stretch/>
        </p:blipFill>
        <p:spPr>
          <a:xfrm>
            <a:off x="25674917" y="29125062"/>
            <a:ext cx="2602200" cy="3456221"/>
          </a:xfrm>
          <a:prstGeom prst="rect">
            <a:avLst/>
          </a:prstGeom>
        </p:spPr>
      </p:pic>
      <p:pic>
        <p:nvPicPr>
          <p:cNvPr id="62" name="Picture 61">
            <a:extLst>
              <a:ext uri="{FF2B5EF4-FFF2-40B4-BE49-F238E27FC236}">
                <a16:creationId xmlns:a16="http://schemas.microsoft.com/office/drawing/2014/main" id="{34EF88F7-C460-4AA1-9AAA-F361355ED1F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652" t="22769" r="-2" b="13095"/>
          <a:stretch/>
        </p:blipFill>
        <p:spPr>
          <a:xfrm>
            <a:off x="18834013" y="29125062"/>
            <a:ext cx="6635647" cy="3456221"/>
          </a:xfrm>
          <a:prstGeom prst="rect">
            <a:avLst/>
          </a:prstGeom>
        </p:spPr>
      </p:pic>
      <p:pic>
        <p:nvPicPr>
          <p:cNvPr id="53" name="Picture 52">
            <a:extLst>
              <a:ext uri="{FF2B5EF4-FFF2-40B4-BE49-F238E27FC236}">
                <a16:creationId xmlns:a16="http://schemas.microsoft.com/office/drawing/2014/main" id="{A90D957A-DB3A-4175-A6E0-274CF3F74345}"/>
              </a:ext>
            </a:extLst>
          </p:cNvPr>
          <p:cNvPicPr>
            <a:picLocks noChangeAspect="1"/>
          </p:cNvPicPr>
          <p:nvPr/>
        </p:nvPicPr>
        <p:blipFill>
          <a:blip r:embed="rId9"/>
          <a:stretch>
            <a:fillRect/>
          </a:stretch>
        </p:blipFill>
        <p:spPr>
          <a:xfrm>
            <a:off x="19044732" y="678485"/>
            <a:ext cx="8897884" cy="1833504"/>
          </a:xfrm>
          <a:prstGeom prst="rect">
            <a:avLst/>
          </a:prstGeom>
        </p:spPr>
      </p:pic>
      <p:pic>
        <p:nvPicPr>
          <p:cNvPr id="57" name="Picture 56">
            <a:extLst>
              <a:ext uri="{FF2B5EF4-FFF2-40B4-BE49-F238E27FC236}">
                <a16:creationId xmlns:a16="http://schemas.microsoft.com/office/drawing/2014/main" id="{D719436C-1A73-4755-9C45-046FB0380956}"/>
              </a:ext>
            </a:extLst>
          </p:cNvPr>
          <p:cNvPicPr>
            <a:picLocks noChangeAspect="1"/>
          </p:cNvPicPr>
          <p:nvPr/>
        </p:nvPicPr>
        <p:blipFill rotWithShape="1">
          <a:blip r:embed="rId10"/>
          <a:srcRect l="7818" t="19872" r="3097" b="6421"/>
          <a:stretch/>
        </p:blipFill>
        <p:spPr>
          <a:xfrm>
            <a:off x="23496087" y="33280852"/>
            <a:ext cx="4764853" cy="2956707"/>
          </a:xfrm>
          <a:prstGeom prst="rect">
            <a:avLst/>
          </a:prstGeom>
        </p:spPr>
      </p:pic>
      <p:pic>
        <p:nvPicPr>
          <p:cNvPr id="2" name="Picture 1">
            <a:extLst>
              <a:ext uri="{FF2B5EF4-FFF2-40B4-BE49-F238E27FC236}">
                <a16:creationId xmlns:a16="http://schemas.microsoft.com/office/drawing/2014/main" id="{9A581135-80F5-45D9-8E04-8A7D6E5F9C98}"/>
              </a:ext>
            </a:extLst>
          </p:cNvPr>
          <p:cNvPicPr>
            <a:picLocks noChangeAspect="1"/>
          </p:cNvPicPr>
          <p:nvPr/>
        </p:nvPicPr>
        <p:blipFill rotWithShape="1">
          <a:blip r:embed="rId11"/>
          <a:srcRect l="6549" t="20491" r="19516"/>
          <a:stretch/>
        </p:blipFill>
        <p:spPr>
          <a:xfrm>
            <a:off x="545835" y="32575155"/>
            <a:ext cx="5809132" cy="3221897"/>
          </a:xfrm>
          <a:prstGeom prst="rect">
            <a:avLst/>
          </a:prstGeom>
        </p:spPr>
      </p:pic>
      <p:pic>
        <p:nvPicPr>
          <p:cNvPr id="40" name="Picture 39">
            <a:extLst>
              <a:ext uri="{FF2B5EF4-FFF2-40B4-BE49-F238E27FC236}">
                <a16:creationId xmlns:a16="http://schemas.microsoft.com/office/drawing/2014/main" id="{99B42855-4637-4303-A8B2-85CA378CA1B1}"/>
              </a:ext>
            </a:extLst>
          </p:cNvPr>
          <p:cNvPicPr>
            <a:picLocks noChangeAspect="1"/>
          </p:cNvPicPr>
          <p:nvPr/>
        </p:nvPicPr>
        <p:blipFill>
          <a:blip r:embed="rId12"/>
          <a:stretch>
            <a:fillRect/>
          </a:stretch>
        </p:blipFill>
        <p:spPr>
          <a:xfrm>
            <a:off x="1732987" y="41058238"/>
            <a:ext cx="2723809" cy="1161905"/>
          </a:xfrm>
          <a:prstGeom prst="rect">
            <a:avLst/>
          </a:prstGeom>
        </p:spPr>
      </p:pic>
      <p:pic>
        <p:nvPicPr>
          <p:cNvPr id="42" name="Picture 41" descr="http://www.photos.apo-opa.com/plog-content/images/apo/logos/harvestplus.png">
            <a:extLst>
              <a:ext uri="{FF2B5EF4-FFF2-40B4-BE49-F238E27FC236}">
                <a16:creationId xmlns:a16="http://schemas.microsoft.com/office/drawing/2014/main" id="{DF1AB6D5-B899-4299-8C0D-BB632DDF78D9}"/>
              </a:ext>
            </a:extLst>
          </p:cNvPr>
          <p:cNvPicPr/>
          <p:nvPr/>
        </p:nvPicPr>
        <p:blipFill rotWithShape="1">
          <a:blip r:embed="rId13" cstate="print"/>
          <a:srcRect l="4077" t="3718"/>
          <a:stretch/>
        </p:blipFill>
        <p:spPr bwMode="auto">
          <a:xfrm>
            <a:off x="4991564" y="40972907"/>
            <a:ext cx="2182853" cy="1247236"/>
          </a:xfrm>
          <a:prstGeom prst="rect">
            <a:avLst/>
          </a:prstGeom>
          <a:ln>
            <a:noFill/>
            <a:headEnd/>
            <a:tailEnd/>
          </a:ln>
        </p:spPr>
        <p:style>
          <a:lnRef idx="2">
            <a:schemeClr val="accent2"/>
          </a:lnRef>
          <a:fillRef idx="1">
            <a:schemeClr val="lt1"/>
          </a:fillRef>
          <a:effectRef idx="0">
            <a:schemeClr val="accent2"/>
          </a:effectRef>
          <a:fontRef idx="minor">
            <a:schemeClr val="dk1"/>
          </a:fontRef>
        </p:style>
      </p:pic>
      <p:pic>
        <p:nvPicPr>
          <p:cNvPr id="50" name="Picture 49" descr="Canadian Society for International Health . Société canadienne de santé internationale">
            <a:extLst>
              <a:ext uri="{FF2B5EF4-FFF2-40B4-BE49-F238E27FC236}">
                <a16:creationId xmlns:a16="http://schemas.microsoft.com/office/drawing/2014/main" id="{84E37D42-7745-4FCD-803C-D62D2BB9E9A3}"/>
              </a:ext>
            </a:extLst>
          </p:cNvPr>
          <p:cNvPicPr/>
          <p:nvPr/>
        </p:nvPicPr>
        <p:blipFill>
          <a:blip r:embed="rId14"/>
          <a:srcRect/>
          <a:stretch>
            <a:fillRect/>
          </a:stretch>
        </p:blipFill>
        <p:spPr bwMode="auto">
          <a:xfrm>
            <a:off x="7283276" y="41162940"/>
            <a:ext cx="5676900" cy="952500"/>
          </a:xfrm>
          <a:prstGeom prst="rect">
            <a:avLst/>
          </a:prstGeom>
          <a:ln>
            <a:noFill/>
          </a:ln>
        </p:spPr>
      </p:pic>
      <p:pic>
        <p:nvPicPr>
          <p:cNvPr id="52" name="Picture 4" descr="https://encrypted-tbn0.gstatic.com/images?q=tbn:ANd9GcT-XsSEMUxXd88cIvQ9MBwVG-8gY0PBVEjlpqRbSThO03duLTmdFENBQVM1">
            <a:extLst>
              <a:ext uri="{FF2B5EF4-FFF2-40B4-BE49-F238E27FC236}">
                <a16:creationId xmlns:a16="http://schemas.microsoft.com/office/drawing/2014/main" id="{B4D093A0-674A-4D74-8BE1-8D8FCDB8B6B1}"/>
              </a:ext>
            </a:extLst>
          </p:cNvPr>
          <p:cNvPicPr>
            <a:picLocks noChangeAspect="1" noChangeArrowheads="1"/>
          </p:cNvPicPr>
          <p:nvPr/>
        </p:nvPicPr>
        <p:blipFill rotWithShape="1">
          <a:blip r:embed="rId15"/>
          <a:srcRect t="11783"/>
          <a:stretch/>
        </p:blipFill>
        <p:spPr bwMode="auto">
          <a:xfrm>
            <a:off x="12405410" y="41185778"/>
            <a:ext cx="2601855" cy="1067411"/>
          </a:xfrm>
          <a:prstGeom prst="rect">
            <a:avLst/>
          </a:prstGeom>
          <a:ln>
            <a:noFill/>
          </a:ln>
        </p:spPr>
        <p:style>
          <a:lnRef idx="2">
            <a:schemeClr val="accent2"/>
          </a:lnRef>
          <a:fillRef idx="1">
            <a:schemeClr val="lt1"/>
          </a:fillRef>
          <a:effectRef idx="0">
            <a:schemeClr val="accent2"/>
          </a:effectRef>
          <a:fontRef idx="minor">
            <a:schemeClr val="dk1"/>
          </a:fontRef>
        </p:style>
      </p:pic>
      <p:pic>
        <p:nvPicPr>
          <p:cNvPr id="4" name="Picture 3">
            <a:extLst>
              <a:ext uri="{FF2B5EF4-FFF2-40B4-BE49-F238E27FC236}">
                <a16:creationId xmlns:a16="http://schemas.microsoft.com/office/drawing/2014/main" id="{D7AE85BC-C66D-485F-820E-BB7CB630CA68}"/>
              </a:ext>
            </a:extLst>
          </p:cNvPr>
          <p:cNvPicPr>
            <a:picLocks noChangeAspect="1"/>
          </p:cNvPicPr>
          <p:nvPr/>
        </p:nvPicPr>
        <p:blipFill rotWithShape="1">
          <a:blip r:embed="rId16"/>
          <a:srcRect l="406" b="11401"/>
          <a:stretch/>
        </p:blipFill>
        <p:spPr>
          <a:xfrm>
            <a:off x="18848995" y="33276469"/>
            <a:ext cx="4494221" cy="2987195"/>
          </a:xfrm>
          <a:prstGeom prst="rect">
            <a:avLst/>
          </a:prstGeom>
        </p:spPr>
      </p:pic>
      <p:sp>
        <p:nvSpPr>
          <p:cNvPr id="48" name="Rectangle 47">
            <a:extLst>
              <a:ext uri="{FF2B5EF4-FFF2-40B4-BE49-F238E27FC236}">
                <a16:creationId xmlns:a16="http://schemas.microsoft.com/office/drawing/2014/main" id="{1BCA758C-9F3C-4F12-A09B-F795A24F14FD}"/>
              </a:ext>
            </a:extLst>
          </p:cNvPr>
          <p:cNvSpPr/>
          <p:nvPr/>
        </p:nvSpPr>
        <p:spPr>
          <a:xfrm>
            <a:off x="19999663" y="37088142"/>
            <a:ext cx="3812837" cy="3456224"/>
          </a:xfrm>
          <a:prstGeom prst="rect">
            <a:avLst/>
          </a:prstGeom>
          <a:solidFill>
            <a:schemeClr val="accent6"/>
          </a:solidFill>
          <a:ln w="127000">
            <a:solidFill>
              <a:srgbClr val="2C70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600" b="1" dirty="0">
                <a:latin typeface="Gill Sans MT" panose="020B0502020104020203" pitchFamily="34" charset="0"/>
              </a:rPr>
              <a:t>Acknowledgements</a:t>
            </a:r>
            <a:endParaRPr lang="en-US" sz="2600" dirty="0">
              <a:latin typeface="Gill Sans MT" panose="020B0502020104020203" pitchFamily="34" charset="0"/>
            </a:endParaRPr>
          </a:p>
          <a:p>
            <a:pPr algn="ctr"/>
            <a:r>
              <a:rPr lang="en-US" sz="2400" dirty="0">
                <a:latin typeface="Gill Sans MT" panose="020B0502020104020203" pitchFamily="34" charset="0"/>
              </a:rPr>
              <a:t>The program is funded by Global Affairs Canada, Manitoba Council for International Cooperation and World Vision Canada</a:t>
            </a:r>
            <a:r>
              <a:rPr lang="en-US" sz="2400" dirty="0"/>
              <a:t>. </a:t>
            </a:r>
          </a:p>
        </p:txBody>
      </p:sp>
      <p:sp>
        <p:nvSpPr>
          <p:cNvPr id="49" name="Rectangle 48">
            <a:extLst>
              <a:ext uri="{FF2B5EF4-FFF2-40B4-BE49-F238E27FC236}">
                <a16:creationId xmlns:a16="http://schemas.microsoft.com/office/drawing/2014/main" id="{41666A8E-E133-45DC-8A01-7065AB4F6A43}"/>
              </a:ext>
            </a:extLst>
          </p:cNvPr>
          <p:cNvSpPr/>
          <p:nvPr/>
        </p:nvSpPr>
        <p:spPr>
          <a:xfrm>
            <a:off x="24025916" y="37088142"/>
            <a:ext cx="3930518" cy="3456223"/>
          </a:xfrm>
          <a:prstGeom prst="rect">
            <a:avLst/>
          </a:prstGeom>
          <a:solidFill>
            <a:schemeClr val="accent6"/>
          </a:solidFill>
          <a:ln w="127000">
            <a:solidFill>
              <a:srgbClr val="842F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a:p>
            <a:pPr algn="ctr"/>
            <a:r>
              <a:rPr lang="en-US" sz="2200" dirty="0">
                <a:latin typeface="Gill Sans MT" panose="020B0502020104020203" pitchFamily="34" charset="0"/>
              </a:rPr>
              <a:t>For further information contact</a:t>
            </a:r>
          </a:p>
          <a:p>
            <a:pPr algn="ctr"/>
            <a:r>
              <a:rPr lang="en-US" sz="2200" dirty="0">
                <a:latin typeface="Gill Sans MT" panose="020B0502020104020203" pitchFamily="34" charset="0"/>
              </a:rPr>
              <a:t>Dr. Asrat Dibaba (MD, MPH) </a:t>
            </a:r>
          </a:p>
          <a:p>
            <a:pPr algn="ctr"/>
            <a:r>
              <a:rPr lang="en-US" sz="2200" dirty="0">
                <a:latin typeface="Gill Sans MT" panose="020B0502020104020203" pitchFamily="34" charset="0"/>
              </a:rPr>
              <a:t>Chief of Party, ENRICH</a:t>
            </a:r>
          </a:p>
          <a:p>
            <a:pPr algn="ctr"/>
            <a:r>
              <a:rPr lang="en-US" sz="2200" dirty="0">
                <a:latin typeface="Gill Sans MT" panose="020B0502020104020203" pitchFamily="34" charset="0"/>
              </a:rPr>
              <a:t>World Vision Canada</a:t>
            </a:r>
            <a:r>
              <a:rPr lang="en-US" sz="2000" b="1" dirty="0">
                <a:latin typeface="Gill Sans MT" panose="020B0502020104020203" pitchFamily="34" charset="0"/>
              </a:rPr>
              <a:t> </a:t>
            </a:r>
            <a:r>
              <a:rPr lang="en-US" sz="2000" b="1" dirty="0">
                <a:latin typeface="Gill Sans MT" panose="020B0502020104020203" pitchFamily="34" charset="0"/>
                <a:hlinkClick r:id="rId17"/>
              </a:rPr>
              <a:t>asrat_dibaba@worldvision.ca</a:t>
            </a:r>
            <a:endParaRPr lang="en-US" sz="2000" b="1" dirty="0">
              <a:latin typeface="Gill Sans MT" panose="020B0502020104020203" pitchFamily="34" charset="0"/>
            </a:endParaRPr>
          </a:p>
          <a:p>
            <a:pPr algn="ctr"/>
            <a:endParaRPr lang="en-US" sz="1600" dirty="0">
              <a:latin typeface="Gill Sans MT" panose="020B0502020104020203" pitchFamily="34" charset="0"/>
            </a:endParaRPr>
          </a:p>
          <a:p>
            <a:pPr algn="ctr"/>
            <a:endParaRPr lang="en-US" sz="2400" dirty="0"/>
          </a:p>
        </p:txBody>
      </p:sp>
      <p:graphicFrame>
        <p:nvGraphicFramePr>
          <p:cNvPr id="68" name="Chart 67">
            <a:extLst>
              <a:ext uri="{FF2B5EF4-FFF2-40B4-BE49-F238E27FC236}">
                <a16:creationId xmlns:a16="http://schemas.microsoft.com/office/drawing/2014/main" id="{CEF8650C-2B3F-42C1-B80A-6A1978A210AA}"/>
              </a:ext>
            </a:extLst>
          </p:cNvPr>
          <p:cNvGraphicFramePr>
            <a:graphicFrameLocks/>
          </p:cNvGraphicFramePr>
          <p:nvPr>
            <p:extLst>
              <p:ext uri="{D42A27DB-BD31-4B8C-83A1-F6EECF244321}">
                <p14:modId xmlns:p14="http://schemas.microsoft.com/office/powerpoint/2010/main" val="1824038696"/>
              </p:ext>
            </p:extLst>
          </p:nvPr>
        </p:nvGraphicFramePr>
        <p:xfrm>
          <a:off x="6497555" y="29905903"/>
          <a:ext cx="12209282" cy="5879015"/>
        </p:xfrm>
        <a:graphic>
          <a:graphicData uri="http://schemas.openxmlformats.org/drawingml/2006/chart">
            <c:chart xmlns:c="http://schemas.openxmlformats.org/drawingml/2006/chart" xmlns:r="http://schemas.openxmlformats.org/officeDocument/2006/relationships" r:id="rId18"/>
          </a:graphicData>
        </a:graphic>
      </p:graphicFrame>
      <p:sp>
        <p:nvSpPr>
          <p:cNvPr id="37" name="TextBox 36">
            <a:extLst>
              <a:ext uri="{FF2B5EF4-FFF2-40B4-BE49-F238E27FC236}">
                <a16:creationId xmlns:a16="http://schemas.microsoft.com/office/drawing/2014/main" id="{53F8B736-BD16-46A9-8C21-F6E9B35C2311}"/>
              </a:ext>
            </a:extLst>
          </p:cNvPr>
          <p:cNvSpPr txBox="1"/>
          <p:nvPr/>
        </p:nvSpPr>
        <p:spPr>
          <a:xfrm>
            <a:off x="7603600" y="29105723"/>
            <a:ext cx="9770000" cy="707886"/>
          </a:xfrm>
          <a:prstGeom prst="rect">
            <a:avLst/>
          </a:prstGeom>
          <a:noFill/>
        </p:spPr>
        <p:txBody>
          <a:bodyPr wrap="square" rtlCol="0">
            <a:spAutoFit/>
          </a:bodyPr>
          <a:lstStyle/>
          <a:p>
            <a:pPr algn="ctr"/>
            <a:r>
              <a:rPr lang="en-US" sz="4000" b="1" dirty="0">
                <a:solidFill>
                  <a:srgbClr val="000000"/>
                </a:solidFill>
                <a:latin typeface="Gill Sans MT" panose="020B0502020104020203" pitchFamily="34" charset="0"/>
              </a:rPr>
              <a:t>Key Outputs, March 2016 to March 2018 </a:t>
            </a:r>
          </a:p>
        </p:txBody>
      </p:sp>
      <p:sp>
        <p:nvSpPr>
          <p:cNvPr id="38" name="TextBox 37">
            <a:extLst>
              <a:ext uri="{FF2B5EF4-FFF2-40B4-BE49-F238E27FC236}">
                <a16:creationId xmlns:a16="http://schemas.microsoft.com/office/drawing/2014/main" id="{4F551BE6-4726-4FAF-8427-7648D5571210}"/>
              </a:ext>
            </a:extLst>
          </p:cNvPr>
          <p:cNvSpPr txBox="1"/>
          <p:nvPr/>
        </p:nvSpPr>
        <p:spPr>
          <a:xfrm>
            <a:off x="792598" y="31998107"/>
            <a:ext cx="5165165" cy="461665"/>
          </a:xfrm>
          <a:prstGeom prst="rect">
            <a:avLst/>
          </a:prstGeom>
          <a:noFill/>
        </p:spPr>
        <p:txBody>
          <a:bodyPr wrap="square" rtlCol="0">
            <a:spAutoFit/>
          </a:bodyPr>
          <a:lstStyle/>
          <a:p>
            <a:r>
              <a:rPr lang="en-US" sz="2400" dirty="0">
                <a:solidFill>
                  <a:srgbClr val="842F15"/>
                </a:solidFill>
                <a:latin typeface="Gill Sans MT" pitchFamily="34" charset="0"/>
              </a:rPr>
              <a:t>Sample medical equipment distributed</a:t>
            </a:r>
          </a:p>
        </p:txBody>
      </p:sp>
      <p:sp>
        <p:nvSpPr>
          <p:cNvPr id="39" name="TextBox 38">
            <a:extLst>
              <a:ext uri="{FF2B5EF4-FFF2-40B4-BE49-F238E27FC236}">
                <a16:creationId xmlns:a16="http://schemas.microsoft.com/office/drawing/2014/main" id="{AE493B56-8256-43A2-B0EC-C93E654E8714}"/>
              </a:ext>
            </a:extLst>
          </p:cNvPr>
          <p:cNvSpPr txBox="1"/>
          <p:nvPr/>
        </p:nvSpPr>
        <p:spPr>
          <a:xfrm>
            <a:off x="18845193" y="36236924"/>
            <a:ext cx="9307366" cy="461665"/>
          </a:xfrm>
          <a:prstGeom prst="rect">
            <a:avLst/>
          </a:prstGeom>
          <a:noFill/>
        </p:spPr>
        <p:txBody>
          <a:bodyPr wrap="square" rtlCol="0">
            <a:spAutoFit/>
          </a:bodyPr>
          <a:lstStyle/>
          <a:p>
            <a:pPr>
              <a:tabLst>
                <a:tab pos="4803775" algn="l"/>
              </a:tabLst>
            </a:pPr>
            <a:r>
              <a:rPr lang="en-US" sz="2400" dirty="0">
                <a:solidFill>
                  <a:srgbClr val="842F15"/>
                </a:solidFill>
                <a:latin typeface="Gill Sans MT" pitchFamily="34" charset="0"/>
              </a:rPr>
              <a:t>New building for community midwives training &amp;</a:t>
            </a:r>
            <a:r>
              <a:rPr lang="en-US" sz="2400" b="1" dirty="0">
                <a:solidFill>
                  <a:srgbClr val="842F15"/>
                </a:solidFill>
                <a:latin typeface="Gill Sans MT" pitchFamily="34" charset="0"/>
              </a:rPr>
              <a:t> </a:t>
            </a:r>
            <a:r>
              <a:rPr lang="en-US" sz="2400" dirty="0">
                <a:solidFill>
                  <a:srgbClr val="842F15"/>
                </a:solidFill>
                <a:latin typeface="Gill Sans MT" pitchFamily="34" charset="0"/>
              </a:rPr>
              <a:t>solar panels for lighting</a:t>
            </a:r>
          </a:p>
        </p:txBody>
      </p:sp>
      <p:sp>
        <p:nvSpPr>
          <p:cNvPr id="55" name="TextBox 54">
            <a:extLst>
              <a:ext uri="{FF2B5EF4-FFF2-40B4-BE49-F238E27FC236}">
                <a16:creationId xmlns:a16="http://schemas.microsoft.com/office/drawing/2014/main" id="{741B9D31-5F41-42E2-814F-E14E854952C5}"/>
              </a:ext>
            </a:extLst>
          </p:cNvPr>
          <p:cNvSpPr txBox="1"/>
          <p:nvPr/>
        </p:nvSpPr>
        <p:spPr>
          <a:xfrm>
            <a:off x="792597" y="35910163"/>
            <a:ext cx="5165165" cy="461665"/>
          </a:xfrm>
          <a:prstGeom prst="rect">
            <a:avLst/>
          </a:prstGeom>
          <a:noFill/>
        </p:spPr>
        <p:txBody>
          <a:bodyPr wrap="square" rtlCol="0">
            <a:spAutoFit/>
          </a:bodyPr>
          <a:lstStyle/>
          <a:p>
            <a:pPr algn="ctr"/>
            <a:r>
              <a:rPr lang="en-US" sz="2400" dirty="0">
                <a:solidFill>
                  <a:srgbClr val="842F15"/>
                </a:solidFill>
                <a:latin typeface="Gill Sans MT" pitchFamily="34" charset="0"/>
              </a:rPr>
              <a:t>Boat ambulance</a:t>
            </a:r>
          </a:p>
        </p:txBody>
      </p:sp>
      <p:sp>
        <p:nvSpPr>
          <p:cNvPr id="59" name="TextBox 58">
            <a:extLst>
              <a:ext uri="{FF2B5EF4-FFF2-40B4-BE49-F238E27FC236}">
                <a16:creationId xmlns:a16="http://schemas.microsoft.com/office/drawing/2014/main" id="{B0EAC8DE-D932-4E87-AF9A-607D83569CB5}"/>
              </a:ext>
            </a:extLst>
          </p:cNvPr>
          <p:cNvSpPr txBox="1"/>
          <p:nvPr/>
        </p:nvSpPr>
        <p:spPr>
          <a:xfrm>
            <a:off x="20020557" y="32652930"/>
            <a:ext cx="4105570" cy="461665"/>
          </a:xfrm>
          <a:prstGeom prst="rect">
            <a:avLst/>
          </a:prstGeom>
          <a:noFill/>
        </p:spPr>
        <p:txBody>
          <a:bodyPr wrap="square" rtlCol="0">
            <a:spAutoFit/>
          </a:bodyPr>
          <a:lstStyle/>
          <a:p>
            <a:r>
              <a:rPr lang="en-US" sz="2400" dirty="0">
                <a:solidFill>
                  <a:srgbClr val="842F15"/>
                </a:solidFill>
                <a:latin typeface="Gill Sans MT" pitchFamily="34" charset="0"/>
              </a:rPr>
              <a:t>Community midwives training</a:t>
            </a:r>
          </a:p>
        </p:txBody>
      </p:sp>
      <p:sp>
        <p:nvSpPr>
          <p:cNvPr id="64" name="TextBox 63">
            <a:extLst>
              <a:ext uri="{FF2B5EF4-FFF2-40B4-BE49-F238E27FC236}">
                <a16:creationId xmlns:a16="http://schemas.microsoft.com/office/drawing/2014/main" id="{6CBF4869-A917-4F09-85ED-5421D6C40354}"/>
              </a:ext>
            </a:extLst>
          </p:cNvPr>
          <p:cNvSpPr txBox="1"/>
          <p:nvPr/>
        </p:nvSpPr>
        <p:spPr>
          <a:xfrm>
            <a:off x="24792885" y="32684416"/>
            <a:ext cx="3840006" cy="461665"/>
          </a:xfrm>
          <a:prstGeom prst="rect">
            <a:avLst/>
          </a:prstGeom>
          <a:noFill/>
        </p:spPr>
        <p:txBody>
          <a:bodyPr wrap="square" rtlCol="0">
            <a:spAutoFit/>
          </a:bodyPr>
          <a:lstStyle/>
          <a:p>
            <a:r>
              <a:rPr lang="en-US" sz="2400" dirty="0">
                <a:solidFill>
                  <a:srgbClr val="842F15"/>
                </a:solidFill>
                <a:latin typeface="Gill Sans MT" pitchFamily="34" charset="0"/>
              </a:rPr>
              <a:t>A trained CHW with his kit</a:t>
            </a:r>
          </a:p>
        </p:txBody>
      </p:sp>
      <p:sp>
        <p:nvSpPr>
          <p:cNvPr id="69" name="Text Box 1">
            <a:extLst>
              <a:ext uri="{FF2B5EF4-FFF2-40B4-BE49-F238E27FC236}">
                <a16:creationId xmlns:a16="http://schemas.microsoft.com/office/drawing/2014/main" id="{B7004D5B-6B9A-4470-B788-F991C59464B9}"/>
              </a:ext>
            </a:extLst>
          </p:cNvPr>
          <p:cNvSpPr txBox="1"/>
          <p:nvPr/>
        </p:nvSpPr>
        <p:spPr>
          <a:xfrm>
            <a:off x="2735471" y="24614986"/>
            <a:ext cx="3118104" cy="1161288"/>
          </a:xfrm>
          <a:prstGeom prst="rect">
            <a:avLst/>
          </a:prstGeom>
          <a:solidFill>
            <a:schemeClr val="tx2">
              <a:lumMod val="40000"/>
              <a:lumOff val="60000"/>
            </a:scheme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8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Leadership/    Governance</a:t>
            </a:r>
          </a:p>
        </p:txBody>
      </p:sp>
      <p:sp>
        <p:nvSpPr>
          <p:cNvPr id="72" name="Text Box 1">
            <a:extLst>
              <a:ext uri="{FF2B5EF4-FFF2-40B4-BE49-F238E27FC236}">
                <a16:creationId xmlns:a16="http://schemas.microsoft.com/office/drawing/2014/main" id="{452BA4CF-37B8-4D46-B48C-1BE81AA5E5C0}"/>
              </a:ext>
            </a:extLst>
          </p:cNvPr>
          <p:cNvSpPr txBox="1"/>
          <p:nvPr/>
        </p:nvSpPr>
        <p:spPr>
          <a:xfrm>
            <a:off x="2711833" y="25971172"/>
            <a:ext cx="3118104" cy="1161288"/>
          </a:xfrm>
          <a:prstGeom prst="rect">
            <a:avLst/>
          </a:prstGeom>
          <a:solidFill>
            <a:schemeClr val="tx1">
              <a:lumMod val="40000"/>
              <a:lumOff val="60000"/>
            </a:scheme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8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Healthcare Financing </a:t>
            </a:r>
          </a:p>
        </p:txBody>
      </p:sp>
      <p:sp>
        <p:nvSpPr>
          <p:cNvPr id="73" name="Text Box 1">
            <a:extLst>
              <a:ext uri="{FF2B5EF4-FFF2-40B4-BE49-F238E27FC236}">
                <a16:creationId xmlns:a16="http://schemas.microsoft.com/office/drawing/2014/main" id="{A5DDD61E-9787-4B93-B920-7FEFEA847FAB}"/>
              </a:ext>
            </a:extLst>
          </p:cNvPr>
          <p:cNvSpPr txBox="1"/>
          <p:nvPr/>
        </p:nvSpPr>
        <p:spPr>
          <a:xfrm>
            <a:off x="6121328" y="24630521"/>
            <a:ext cx="3118104" cy="1161288"/>
          </a:xfrm>
          <a:prstGeom prst="rect">
            <a:avLst/>
          </a:prstGeom>
          <a:solidFill>
            <a:schemeClr val="tx1">
              <a:lumMod val="40000"/>
              <a:lumOff val="60000"/>
            </a:scheme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8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Health Workforce</a:t>
            </a:r>
          </a:p>
        </p:txBody>
      </p:sp>
      <p:sp>
        <p:nvSpPr>
          <p:cNvPr id="75" name="Text Box 1">
            <a:extLst>
              <a:ext uri="{FF2B5EF4-FFF2-40B4-BE49-F238E27FC236}">
                <a16:creationId xmlns:a16="http://schemas.microsoft.com/office/drawing/2014/main" id="{7F23A733-E219-4CD9-9042-116FC0EC1FEF}"/>
              </a:ext>
            </a:extLst>
          </p:cNvPr>
          <p:cNvSpPr txBox="1"/>
          <p:nvPr/>
        </p:nvSpPr>
        <p:spPr>
          <a:xfrm>
            <a:off x="6121328" y="25974978"/>
            <a:ext cx="3121122" cy="1163184"/>
          </a:xfrm>
          <a:prstGeom prst="rect">
            <a:avLst/>
          </a:prstGeom>
          <a:solidFill>
            <a:schemeClr val="tx2">
              <a:lumMod val="40000"/>
              <a:lumOff val="60000"/>
            </a:scheme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8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Medical Products, </a:t>
            </a:r>
            <a:r>
              <a:rPr lang="en-US" sz="2800" b="1" dirty="0">
                <a:solidFill>
                  <a:srgbClr val="000000"/>
                </a:solidFill>
                <a:latin typeface="Gill Sans MT" panose="020B0502020104020203" pitchFamily="34" charset="0"/>
                <a:ea typeface="Calibri" panose="020F0502020204030204" pitchFamily="34" charset="0"/>
                <a:cs typeface="Times New Roman" panose="02020603050405020304" pitchFamily="18" charset="0"/>
              </a:rPr>
              <a:t>T</a:t>
            </a:r>
            <a:r>
              <a:rPr lang="en-US" sz="28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echnologies</a:t>
            </a:r>
          </a:p>
        </p:txBody>
      </p:sp>
      <p:sp>
        <p:nvSpPr>
          <p:cNvPr id="76" name="Text Box 1">
            <a:extLst>
              <a:ext uri="{FF2B5EF4-FFF2-40B4-BE49-F238E27FC236}">
                <a16:creationId xmlns:a16="http://schemas.microsoft.com/office/drawing/2014/main" id="{80EFDE54-DE99-486B-8012-B56F981C3737}"/>
              </a:ext>
            </a:extLst>
          </p:cNvPr>
          <p:cNvSpPr txBox="1"/>
          <p:nvPr/>
        </p:nvSpPr>
        <p:spPr>
          <a:xfrm>
            <a:off x="9542679" y="24655594"/>
            <a:ext cx="3118104" cy="1161288"/>
          </a:xfrm>
          <a:prstGeom prst="rect">
            <a:avLst/>
          </a:prstGeom>
          <a:solidFill>
            <a:schemeClr val="tx2">
              <a:lumMod val="40000"/>
              <a:lumOff val="60000"/>
            </a:scheme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8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Information and Research </a:t>
            </a:r>
          </a:p>
        </p:txBody>
      </p:sp>
      <p:sp>
        <p:nvSpPr>
          <p:cNvPr id="77" name="Text Box 1">
            <a:extLst>
              <a:ext uri="{FF2B5EF4-FFF2-40B4-BE49-F238E27FC236}">
                <a16:creationId xmlns:a16="http://schemas.microsoft.com/office/drawing/2014/main" id="{093EA6C5-57D7-4F3D-BDC1-A5BA380CD41E}"/>
              </a:ext>
            </a:extLst>
          </p:cNvPr>
          <p:cNvSpPr txBox="1"/>
          <p:nvPr/>
        </p:nvSpPr>
        <p:spPr>
          <a:xfrm>
            <a:off x="9542679" y="25975926"/>
            <a:ext cx="3118104" cy="1161288"/>
          </a:xfrm>
          <a:prstGeom prst="rect">
            <a:avLst/>
          </a:prstGeom>
          <a:solidFill>
            <a:schemeClr val="tx2">
              <a:lumMod val="40000"/>
              <a:lumOff val="60000"/>
            </a:scheme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28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Service Delivery</a:t>
            </a:r>
          </a:p>
        </p:txBody>
      </p:sp>
      <p:pic>
        <p:nvPicPr>
          <p:cNvPr id="1026" name="Picture 2" descr="MCIC_logosmall">
            <a:extLst>
              <a:ext uri="{FF2B5EF4-FFF2-40B4-BE49-F238E27FC236}">
                <a16:creationId xmlns:a16="http://schemas.microsoft.com/office/drawing/2014/main" id="{54139AEB-AE13-466E-AC55-40D6C18FE892}"/>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5123031" y="41289146"/>
            <a:ext cx="1526669" cy="674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179793"/>
      </p:ext>
    </p:extLst>
  </p:cSld>
  <p:clrMapOvr>
    <a:masterClrMapping/>
  </p:clrMapOvr>
</p:sld>
</file>

<file path=ppt/theme/theme1.xml><?xml version="1.0" encoding="utf-8"?>
<a:theme xmlns:a="http://schemas.openxmlformats.org/drawingml/2006/main" name="Office Theme">
  <a:themeElements>
    <a:clrScheme name="World Vision palette">
      <a:dk1>
        <a:srgbClr val="FF6600"/>
      </a:dk1>
      <a:lt1>
        <a:srgbClr val="663300"/>
      </a:lt1>
      <a:dk2>
        <a:srgbClr val="F1AB00"/>
      </a:dk2>
      <a:lt2>
        <a:srgbClr val="2E77AA"/>
      </a:lt2>
      <a:accent1>
        <a:srgbClr val="809FCF"/>
      </a:accent1>
      <a:accent2>
        <a:srgbClr val="9FA81E"/>
      </a:accent2>
      <a:accent3>
        <a:srgbClr val="95897D"/>
      </a:accent3>
      <a:accent4>
        <a:srgbClr val="7D6A55"/>
      </a:accent4>
      <a:accent5>
        <a:srgbClr val="FFFFFF"/>
      </a:accent5>
      <a:accent6>
        <a:srgbClr val="FFFFFF"/>
      </a:accent6>
      <a:hlink>
        <a:srgbClr val="0070C0"/>
      </a:hlink>
      <a:folHlink>
        <a:srgbClr val="7030A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2126</TotalTime>
  <Words>516</Words>
  <Application>Microsoft Office PowerPoint</Application>
  <PresentationFormat>Custom</PresentationFormat>
  <Paragraphs>57</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Garamond</vt:lpstr>
      <vt:lpstr>Gill Sans MT</vt:lpstr>
      <vt:lpstr>Gill Sans Std 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Polly Thatch - US</dc:creator>
  <cp:lastModifiedBy>Sarah Crass</cp:lastModifiedBy>
  <cp:revision>241</cp:revision>
  <dcterms:created xsi:type="dcterms:W3CDTF">2015-09-29T17:37:06Z</dcterms:created>
  <dcterms:modified xsi:type="dcterms:W3CDTF">2018-10-04T23:25:53Z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