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6" r:id="rId3"/>
    <p:sldId id="270" r:id="rId4"/>
    <p:sldId id="257" r:id="rId5"/>
    <p:sldId id="258" r:id="rId6"/>
    <p:sldId id="263" r:id="rId7"/>
    <p:sldId id="264" r:id="rId8"/>
    <p:sldId id="267" r:id="rId9"/>
    <p:sldId id="268" r:id="rId10"/>
    <p:sldId id="269" r:id="rId11"/>
    <p:sldId id="265" r:id="rId12"/>
    <p:sldId id="259" r:id="rId13"/>
    <p:sldId id="260" r:id="rId14"/>
    <p:sldId id="261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034" autoAdjust="0"/>
  </p:normalViewPr>
  <p:slideViewPr>
    <p:cSldViewPr>
      <p:cViewPr>
        <p:scale>
          <a:sx n="70" d="100"/>
          <a:sy n="70" d="100"/>
        </p:scale>
        <p:origin x="-1164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jesse\aghee$\Documents\06%20ICT4D\External%20engagement\Global%20mHealth%20Report%202015\Copy%20of%20India%20bar%20graph%20data%20corrected%2020Nov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Comparison* of Baseline and Mid-term results in mHealth supported programme areas, Starting Strong, India April 2013 and May 2015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'India bar graph'!$B$2</c:f>
              <c:strCache>
                <c:ptCount val="1"/>
                <c:pt idx="0">
                  <c:v>2013
n=1,818</c:v>
                </c:pt>
              </c:strCache>
            </c:strRef>
          </c:tx>
          <c:invertIfNegative val="0"/>
          <c:cat>
            <c:strRef>
              <c:f>'India bar graph'!$A$3:$A$5</c:f>
              <c:strCache>
                <c:ptCount val="3"/>
                <c:pt idx="0">
                  <c:v>Children 0-59 months with respiratory symptoms who were taken to healtcare provider </c:v>
                </c:pt>
                <c:pt idx="1">
                  <c:v>Women who consumed iron folic acid for at least 90 days during pregnancy</c:v>
                </c:pt>
                <c:pt idx="2">
                  <c:v>Women who had at least three postnatal care visits</c:v>
                </c:pt>
              </c:strCache>
            </c:strRef>
          </c:cat>
          <c:val>
            <c:numRef>
              <c:f>'India bar graph'!$B$3:$B$5</c:f>
              <c:numCache>
                <c:formatCode>0%</c:formatCode>
                <c:ptCount val="3"/>
                <c:pt idx="0">
                  <c:v>0.77</c:v>
                </c:pt>
                <c:pt idx="1">
                  <c:v>3.5000000000000003E-2</c:v>
                </c:pt>
                <c:pt idx="2">
                  <c:v>0.12</c:v>
                </c:pt>
              </c:numCache>
            </c:numRef>
          </c:val>
        </c:ser>
        <c:ser>
          <c:idx val="1"/>
          <c:order val="1"/>
          <c:tx>
            <c:strRef>
              <c:f>'India bar graph'!$C$2</c:f>
              <c:strCache>
                <c:ptCount val="1"/>
                <c:pt idx="0">
                  <c:v>2015
n=1,260</c:v>
                </c:pt>
              </c:strCache>
            </c:strRef>
          </c:tx>
          <c:invertIfNegative val="0"/>
          <c:cat>
            <c:strRef>
              <c:f>'India bar graph'!$A$3:$A$5</c:f>
              <c:strCache>
                <c:ptCount val="3"/>
                <c:pt idx="0">
                  <c:v>Children 0-59 months with respiratory symptoms who were taken to healtcare provider </c:v>
                </c:pt>
                <c:pt idx="1">
                  <c:v>Women who consumed iron folic acid for at least 90 days during pregnancy</c:v>
                </c:pt>
                <c:pt idx="2">
                  <c:v>Women who had at least three postnatal care visits</c:v>
                </c:pt>
              </c:strCache>
            </c:strRef>
          </c:cat>
          <c:val>
            <c:numRef>
              <c:f>'India bar graph'!$C$3:$C$5</c:f>
              <c:numCache>
                <c:formatCode>0%</c:formatCode>
                <c:ptCount val="3"/>
                <c:pt idx="0">
                  <c:v>0.82</c:v>
                </c:pt>
                <c:pt idx="1">
                  <c:v>0.71</c:v>
                </c:pt>
                <c:pt idx="2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0243840"/>
        <c:axId val="90245376"/>
      </c:barChart>
      <c:catAx>
        <c:axId val="90243840"/>
        <c:scaling>
          <c:orientation val="minMax"/>
        </c:scaling>
        <c:delete val="0"/>
        <c:axPos val="b"/>
        <c:majorTickMark val="none"/>
        <c:minorTickMark val="none"/>
        <c:tickLblPos val="nextTo"/>
        <c:crossAx val="90245376"/>
        <c:crosses val="autoZero"/>
        <c:auto val="1"/>
        <c:lblAlgn val="ctr"/>
        <c:lblOffset val="100"/>
        <c:noMultiLvlLbl val="0"/>
      </c:catAx>
      <c:valAx>
        <c:axId val="90245376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902438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52FB8-1832-4799-8833-2950DB0D3FFE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83B03-D1C8-4B2F-BFA0-DD87AD8AF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88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was collected from 19 countries but only 16 countries were utilized</a:t>
            </a:r>
            <a:r>
              <a:rPr lang="en-US" baseline="0" dirty="0" smtClean="0"/>
              <a:t> in external report.</a:t>
            </a:r>
          </a:p>
          <a:p>
            <a:r>
              <a:rPr lang="en-US" dirty="0" smtClean="0"/>
              <a:t>Extensive</a:t>
            </a:r>
            <a:r>
              <a:rPr lang="en-US" baseline="0" dirty="0" smtClean="0"/>
              <a:t> follow-up was required for countries featured in external report.</a:t>
            </a:r>
          </a:p>
          <a:p>
            <a:r>
              <a:rPr lang="en-US" baseline="0" dirty="0" smtClean="0"/>
              <a:t>Literature review conducted to provide broad scope and introduction in internal report.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3B03-D1C8-4B2F-BFA0-DD87AD8AFD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46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 graphic included in external report.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3B03-D1C8-4B2F-BFA0-DD87AD8AFD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64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Developers hypothesize that increasing information sharing and access along the healthcare continuum will improve health outcomes.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mHealth programs should be planned according to the local community context for they are targeted.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Ensuring projects have a long-term funding source, garnered with in-country support, will increase chances of scalability and sustainability.</a:t>
            </a:r>
            <a:endParaRPr lang="en-US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Recommendation 4 will allow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WV to understand the potential entry points for World Vision and whether offering a new tech solution or to support an existing solution will be most beneficial to promote scale-up.</a:t>
            </a:r>
          </a:p>
          <a:p>
            <a:pPr marL="228600" indent="-228600">
              <a:buAutoNum type="arabicPeriod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Field teams must initiate substantive discussions with governments to permit a project design that aligns their future digital health goals, offers functionalities that strengthen community health systems and will be interoperable with a maturing HMIS.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3B03-D1C8-4B2F-BFA0-DD87AD8AFD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20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Recommendation 6 will allow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WV to understand the potential entry points for World Vision and whether offering a new tech solution or to support an existing solution will be most beneficial to promote scale-up.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</a:t>
            </a:r>
            <a:r>
              <a:rPr lang="en-US" baseline="0" dirty="0" smtClean="0"/>
              <a:t> need for recommendation 7 was made clear during follow-up with feature countries.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 2 and 3 technical IT skills must be focused upon to create sustainable IT capacity building.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issues must be resolved on a daily basis to help train CHWs and decrease the need for additional support.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 Today, mHealth pilots are scattered and fragmented leading to a heavy duplication of efforts. By collaborating with other relevant organizations and beginning the global effort to consolidate efforts, World Vision could emerge as a leader in mHealth scalability.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3B03-D1C8-4B2F-BFA0-DD87AD8AFD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03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3B03-D1C8-4B2F-BFA0-DD87AD8AFD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03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3ABF-F0ED-4F68-BC9F-905AAFFAF499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7200-9EC6-4B30-B5A8-F00125AAC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03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3ABF-F0ED-4F68-BC9F-905AAFFAF499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7200-9EC6-4B30-B5A8-F00125AAC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6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3ABF-F0ED-4F68-BC9F-905AAFFAF499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7200-9EC6-4B30-B5A8-F00125AAC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9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3ABF-F0ED-4F68-BC9F-905AAFFAF499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7200-9EC6-4B30-B5A8-F00125AAC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66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3ABF-F0ED-4F68-BC9F-905AAFFAF499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7200-9EC6-4B30-B5A8-F00125AAC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17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3ABF-F0ED-4F68-BC9F-905AAFFAF499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7200-9EC6-4B30-B5A8-F00125AAC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55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3ABF-F0ED-4F68-BC9F-905AAFFAF499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7200-9EC6-4B30-B5A8-F00125AAC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9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3ABF-F0ED-4F68-BC9F-905AAFFAF499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7200-9EC6-4B30-B5A8-F00125AAC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71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3ABF-F0ED-4F68-BC9F-905AAFFAF499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7200-9EC6-4B30-B5A8-F00125AAC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4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3ABF-F0ED-4F68-BC9F-905AAFFAF499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7200-9EC6-4B30-B5A8-F00125AAC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2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3ABF-F0ED-4F68-BC9F-905AAFFAF499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7200-9EC6-4B30-B5A8-F00125AAC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16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13ABF-F0ED-4F68-BC9F-905AAFFAF499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57200-9EC6-4B30-B5A8-F00125AAC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86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2209800"/>
            <a:ext cx="4114800" cy="1752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Gill Sans MT" panose="020B0502020104020203" pitchFamily="34" charset="0"/>
              </a:rPr>
              <a:t>Global mHealth Report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886200"/>
            <a:ext cx="4114800" cy="1752600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 smtClean="0">
                <a:latin typeface="Gill Sans MT" panose="020B0502020104020203" pitchFamily="34" charset="0"/>
              </a:rPr>
              <a:t>mHealth</a:t>
            </a:r>
            <a:r>
              <a:rPr lang="en-US" sz="2400" dirty="0" smtClean="0">
                <a:latin typeface="Gill Sans MT" panose="020B0502020104020203" pitchFamily="34" charset="0"/>
              </a:rPr>
              <a:t> Interest Group </a:t>
            </a:r>
            <a:r>
              <a:rPr lang="en-US" sz="2400" dirty="0" err="1" smtClean="0">
                <a:latin typeface="Gill Sans MT" panose="020B0502020104020203" pitchFamily="34" charset="0"/>
              </a:rPr>
              <a:t>Webex</a:t>
            </a:r>
            <a:r>
              <a:rPr lang="en-US" sz="2400" dirty="0" smtClean="0">
                <a:latin typeface="Gill Sans MT" panose="020B0502020104020203" pitchFamily="34" charset="0"/>
              </a:rPr>
              <a:t/>
            </a:r>
            <a:br>
              <a:rPr lang="en-US" sz="2400" dirty="0" smtClean="0">
                <a:latin typeface="Gill Sans MT" panose="020B0502020104020203" pitchFamily="34" charset="0"/>
              </a:rPr>
            </a:br>
            <a:r>
              <a:rPr lang="en-US" sz="2400" dirty="0" smtClean="0">
                <a:latin typeface="Gill Sans MT" panose="020B0502020104020203" pitchFamily="34" charset="0"/>
              </a:rPr>
              <a:t>24 November 2015</a:t>
            </a:r>
            <a:endParaRPr lang="en-US" sz="2400" dirty="0"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43752"/>
            <a:ext cx="333519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8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919" y="0"/>
            <a:ext cx="9200919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Sierra Leone</a:t>
            </a: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98638"/>
            <a:ext cx="3246586" cy="4525962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10000" y="2027237"/>
            <a:ext cx="4876800" cy="42211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Methods</a:t>
            </a:r>
            <a:br>
              <a:rPr lang="en-US" dirty="0" smtClean="0">
                <a:latin typeface="Gill Sans MT" panose="020B0502020104020203" pitchFamily="34" charset="0"/>
              </a:rPr>
            </a:br>
            <a:r>
              <a:rPr lang="en-US" dirty="0" smtClean="0">
                <a:latin typeface="Gill Sans MT" panose="020B0502020104020203" pitchFamily="34" charset="0"/>
              </a:rPr>
              <a:t>Observation of trainee skill attainment (n=75) immediately post-training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Interpretation</a:t>
            </a:r>
            <a:br>
              <a:rPr lang="en-US" dirty="0" smtClean="0">
                <a:latin typeface="Gill Sans MT" panose="020B0502020104020203" pitchFamily="34" charset="0"/>
              </a:rPr>
            </a:br>
            <a:r>
              <a:rPr lang="en-US" dirty="0" smtClean="0">
                <a:latin typeface="Gill Sans MT" panose="020B0502020104020203" pitchFamily="34" charset="0"/>
              </a:rPr>
              <a:t>Trainees with less education and less prior experience with or access to a cell phone need additional support to master the </a:t>
            </a:r>
            <a:r>
              <a:rPr lang="en-US" dirty="0" err="1" smtClean="0">
                <a:latin typeface="Gill Sans MT" panose="020B0502020104020203" pitchFamily="34" charset="0"/>
              </a:rPr>
              <a:t>mHealth</a:t>
            </a:r>
            <a:r>
              <a:rPr lang="en-US" dirty="0" smtClean="0">
                <a:latin typeface="Gill Sans MT" panose="020B0502020104020203" pitchFamily="34" charset="0"/>
              </a:rPr>
              <a:t> application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Limitation</a:t>
            </a:r>
            <a:br>
              <a:rPr lang="en-US" dirty="0" smtClean="0">
                <a:latin typeface="Gill Sans MT" panose="020B0502020104020203" pitchFamily="34" charset="0"/>
              </a:rPr>
            </a:br>
            <a:r>
              <a:rPr lang="en-US" dirty="0" smtClean="0">
                <a:latin typeface="Gill Sans MT" panose="020B0502020104020203" pitchFamily="34" charset="0"/>
              </a:rPr>
              <a:t>Small sample size.</a:t>
            </a:r>
            <a:br>
              <a:rPr lang="en-US" dirty="0" smtClean="0">
                <a:latin typeface="Gill Sans MT" panose="020B0502020104020203" pitchFamily="34" charset="0"/>
              </a:rPr>
            </a:br>
            <a:r>
              <a:rPr lang="en-US" dirty="0" smtClean="0">
                <a:latin typeface="Gill Sans MT" panose="020B0502020104020203" pitchFamily="34" charset="0"/>
              </a:rPr>
              <a:t>Uncertainty around prior phone access as a factor</a:t>
            </a: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07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919" y="0"/>
            <a:ext cx="9200919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Elements of Scale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" y="2133600"/>
            <a:ext cx="2133600" cy="4267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362200" y="2120348"/>
            <a:ext cx="2133600" cy="4267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572000" y="2120348"/>
            <a:ext cx="2133600" cy="426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24384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Gill Sans MT" panose="020B0502020104020203" pitchFamily="34" charset="0"/>
              </a:rPr>
              <a:t>Partnering as Fundamental Sustainability</a:t>
            </a:r>
            <a:endParaRPr lang="en-US" sz="2400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24384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Gill Sans MT" panose="020B0502020104020203" pitchFamily="34" charset="0"/>
              </a:rPr>
              <a:t>IT Minimum Standards</a:t>
            </a:r>
            <a:endParaRPr lang="en-US" sz="2400" dirty="0">
              <a:latin typeface="Gill Sans MT" panose="020B05020201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24384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Gill Sans MT" panose="020B0502020104020203" pitchFamily="34" charset="0"/>
              </a:rPr>
              <a:t>Interoperability is linked to long term viability</a:t>
            </a:r>
            <a:endParaRPr lang="en-US" sz="2400" dirty="0">
              <a:latin typeface="Gill Sans MT" panose="020B0502020104020203" pitchFamily="34" charset="0"/>
            </a:endParaRPr>
          </a:p>
        </p:txBody>
      </p:sp>
      <p:pic>
        <p:nvPicPr>
          <p:cNvPr id="1026" name="Picture 2" descr="K:\Global Health and Hope\Interns\Jasmine Uysal\Country Calls &amp; Materials\Photos n video Indonesia Jakarta\photo\IMG_10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86200"/>
            <a:ext cx="1981201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K:\Global Health and Hope\Interns\Jasmine Uysal\Country Calls &amp; Materials\Photos n video Indonesia Jakarta\photo\IMG_10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86200"/>
            <a:ext cx="1981201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:\Global Health and Hope\Interns\Rich Pajela\Country documents\India\m health pics 2\mHealth pics\IMG-20150901-WA001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8" r="12369"/>
          <a:stretch/>
        </p:blipFill>
        <p:spPr bwMode="auto">
          <a:xfrm>
            <a:off x="228600" y="3886201"/>
            <a:ext cx="196041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6781800" y="2120348"/>
            <a:ext cx="2133600" cy="4267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0" y="24384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Gill Sans MT" panose="020B0502020104020203" pitchFamily="34" charset="0"/>
              </a:rPr>
              <a:t>Contribute to evidence base</a:t>
            </a:r>
            <a:endParaRPr lang="en-US" sz="2400" dirty="0">
              <a:latin typeface="Gill Sans MT" panose="020B0502020104020203" pitchFamily="34" charset="0"/>
            </a:endParaRPr>
          </a:p>
        </p:txBody>
      </p:sp>
      <p:pic>
        <p:nvPicPr>
          <p:cNvPr id="3" name="Picture 2" descr="K:\Global Health and Hope\Interns\Rich Pajela\Country documents\India\m health pics 2\mHealth pics\IMG-20150901-WA002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7" t="18100" r="17301" b="26884"/>
          <a:stretch/>
        </p:blipFill>
        <p:spPr bwMode="auto">
          <a:xfrm>
            <a:off x="6867525" y="3886201"/>
            <a:ext cx="19621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62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990600" y="4876800"/>
            <a:ext cx="7467600" cy="76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90600" y="5715000"/>
            <a:ext cx="74676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90600" y="4114800"/>
            <a:ext cx="7467600" cy="685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90600" y="3276600"/>
            <a:ext cx="74676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90600" y="2438400"/>
            <a:ext cx="7467600" cy="76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919" y="0"/>
            <a:ext cx="9200919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Phase 1 – Proposal/design/pilot</a:t>
            </a:r>
            <a:br>
              <a:rPr lang="en-US" dirty="0" smtClean="0">
                <a:latin typeface="Gill Sans MT" panose="020B0502020104020203" pitchFamily="34" charset="0"/>
              </a:rPr>
            </a:br>
            <a:r>
              <a:rPr lang="en-US" sz="4000" dirty="0" smtClean="0">
                <a:latin typeface="Gill Sans MT" panose="020B0502020104020203" pitchFamily="34" charset="0"/>
              </a:rPr>
              <a:t>Recommendations</a:t>
            </a:r>
            <a:endParaRPr lang="en-US" sz="4000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7"/>
            <a:ext cx="8229600" cy="42973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ill Sans MT" panose="020B0502020104020203" pitchFamily="34" charset="0"/>
              </a:rPr>
              <a:t>Projects must, from inception, envision &amp; build a roadmap to achieve interoperability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ill Sans MT" panose="020B0502020104020203" pitchFamily="34" charset="0"/>
              </a:rPr>
              <a:t>Community-systems strengthening must be a </a:t>
            </a:r>
            <a:r>
              <a:rPr lang="en-US" dirty="0" smtClean="0">
                <a:latin typeface="Gill Sans MT" panose="020B0502020104020203" pitchFamily="34" charset="0"/>
              </a:rPr>
              <a:t>priority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ill Sans MT" panose="020B0502020104020203" pitchFamily="34" charset="0"/>
              </a:rPr>
              <a:t>Projects must, from inception, consider how to achieve a sustainable cost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ill Sans MT" panose="020B0502020104020203" pitchFamily="34" charset="0"/>
              </a:rPr>
              <a:t>mHealth and ICT4D ecosystems must be studied prior to project launch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ill Sans MT" panose="020B0502020104020203" pitchFamily="34" charset="0"/>
              </a:rPr>
              <a:t>Increase Government (</a:t>
            </a:r>
            <a:r>
              <a:rPr lang="en-US" dirty="0" err="1" smtClean="0">
                <a:latin typeface="Gill Sans MT" panose="020B0502020104020203" pitchFamily="34" charset="0"/>
              </a:rPr>
              <a:t>MoH</a:t>
            </a:r>
            <a:r>
              <a:rPr lang="en-US" dirty="0" smtClean="0">
                <a:latin typeface="Gill Sans MT" panose="020B0502020104020203" pitchFamily="34" charset="0"/>
              </a:rPr>
              <a:t> and other agency) involvement in initial pilot design &amp; deployment</a:t>
            </a:r>
          </a:p>
        </p:txBody>
      </p:sp>
    </p:spTree>
    <p:extLst>
      <p:ext uri="{BB962C8B-B14F-4D97-AF65-F5344CB8AC3E}">
        <p14:creationId xmlns:p14="http://schemas.microsoft.com/office/powerpoint/2010/main" val="34247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77348" y="2620963"/>
            <a:ext cx="7557052" cy="2590800"/>
            <a:chOff x="977348" y="2133600"/>
            <a:chExt cx="7557052" cy="2590800"/>
          </a:xfrm>
        </p:grpSpPr>
        <p:sp>
          <p:nvSpPr>
            <p:cNvPr id="9" name="Rounded Rectangle 8"/>
            <p:cNvSpPr/>
            <p:nvPr/>
          </p:nvSpPr>
          <p:spPr>
            <a:xfrm>
              <a:off x="977348" y="3810000"/>
              <a:ext cx="7467600" cy="9144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977348" y="3200400"/>
              <a:ext cx="7557052" cy="510209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77348" y="2133600"/>
              <a:ext cx="7557052" cy="8382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919" y="0"/>
            <a:ext cx="9200919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Phase II – Preparation for scale up</a:t>
            </a:r>
            <a:br>
              <a:rPr lang="en-US" dirty="0" smtClean="0">
                <a:latin typeface="Gill Sans MT" panose="020B0502020104020203" pitchFamily="34" charset="0"/>
              </a:rPr>
            </a:br>
            <a:r>
              <a:rPr lang="en-US" sz="4000" dirty="0" smtClean="0">
                <a:latin typeface="Gill Sans MT" panose="020B0502020104020203" pitchFamily="34" charset="0"/>
              </a:rPr>
              <a:t>Recommendations</a:t>
            </a:r>
            <a:endParaRPr lang="en-US" sz="4000" dirty="0"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4210" y="6294792"/>
            <a:ext cx="2641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*See more detail in report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smtClean="0">
                <a:latin typeface="Gill Sans MT" panose="020B0502020104020203" pitchFamily="34" charset="0"/>
              </a:rPr>
              <a:t>Projects </a:t>
            </a:r>
            <a:r>
              <a:rPr lang="en-US" dirty="0">
                <a:latin typeface="Gill Sans MT" panose="020B0502020104020203" pitchFamily="34" charset="0"/>
              </a:rPr>
              <a:t>must begin with and maintain minimum IT standards*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>
                <a:latin typeface="Gill Sans MT" panose="020B0502020104020203" pitchFamily="34" charset="0"/>
              </a:rPr>
              <a:t>Increase partnerships with likeminded NGOs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>
                <a:latin typeface="Gill Sans MT" panose="020B0502020104020203" pitchFamily="34" charset="0"/>
              </a:rPr>
              <a:t>Bolster evidence base by refining M&amp;E framework and offering generic M&amp;E tools</a:t>
            </a: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48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919" y="0"/>
            <a:ext cx="9200919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Limitations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42672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Gill Sans MT" panose="020B0502020104020203" pitchFamily="34" charset="0"/>
              </a:rPr>
              <a:t>Report does not represent full pipeline of projects (those in proposal/design phase excluded) </a:t>
            </a:r>
          </a:p>
          <a:p>
            <a:r>
              <a:rPr lang="en-US" sz="2800" dirty="0" smtClean="0">
                <a:latin typeface="Gill Sans MT" panose="020B0502020104020203" pitchFamily="34" charset="0"/>
              </a:rPr>
              <a:t>Unable to get clear picture of funding allocated to </a:t>
            </a:r>
            <a:r>
              <a:rPr lang="en-US" sz="2800" dirty="0" err="1" smtClean="0">
                <a:latin typeface="Gill Sans MT" panose="020B0502020104020203" pitchFamily="34" charset="0"/>
              </a:rPr>
              <a:t>mHealth</a:t>
            </a:r>
            <a:endParaRPr lang="en-US" sz="2800" dirty="0">
              <a:latin typeface="Gill Sans MT" panose="020B05020201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1936188"/>
            <a:ext cx="3695700" cy="469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2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5601">
            <a:off x="-277434" y="1922539"/>
            <a:ext cx="4997007" cy="3997605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919" y="0"/>
            <a:ext cx="9200919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Country Project Factsheets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43540" y="1951037"/>
            <a:ext cx="414326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Location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Project duration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Health programmatic approach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Target population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Reach: CHWs and beneficiaries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Project overview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Donors, stakeholders and other partners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In-country point-of-contact</a:t>
            </a: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44" y="0"/>
            <a:ext cx="102819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9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44" y="0"/>
            <a:ext cx="10281978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381000"/>
            <a:ext cx="8839200" cy="61722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685800"/>
            <a:ext cx="83820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Gill Sans MT" panose="020B0502020104020203" pitchFamily="34" charset="0"/>
              </a:rPr>
              <a:t>World Vision is a proven partner with Ministries of Health and others who share a vision to end </a:t>
            </a:r>
            <a:r>
              <a:rPr lang="en-US" sz="2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preventable deaths </a:t>
            </a:r>
            <a:r>
              <a:rPr lang="en-US" sz="2200" dirty="0">
                <a:solidFill>
                  <a:schemeClr val="bg1"/>
                </a:solidFill>
                <a:latin typeface="Gill Sans MT" panose="020B0502020104020203" pitchFamily="34" charset="0"/>
              </a:rPr>
              <a:t>and malnutrition of vulnerable women and children by leveraging digital health, or mHealth</a:t>
            </a:r>
            <a:r>
              <a:rPr lang="en-US" sz="2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.</a:t>
            </a:r>
          </a:p>
          <a:p>
            <a:endParaRPr lang="en-US" sz="22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2200" dirty="0">
                <a:solidFill>
                  <a:srgbClr val="FFC000"/>
                </a:solidFill>
                <a:latin typeface="Gill Sans MT" panose="020B0502020104020203" pitchFamily="34" charset="0"/>
              </a:rPr>
              <a:t>We believe that mobile technology in the hands of frontline and community health workers is a </a:t>
            </a:r>
            <a:r>
              <a:rPr lang="en-US" sz="2200" dirty="0" smtClean="0">
                <a:solidFill>
                  <a:srgbClr val="FFC000"/>
                </a:solidFill>
                <a:latin typeface="Gill Sans MT" panose="020B0502020104020203" pitchFamily="34" charset="0"/>
              </a:rPr>
              <a:t>game changer </a:t>
            </a:r>
            <a:r>
              <a:rPr lang="en-US" sz="2200" dirty="0">
                <a:solidFill>
                  <a:srgbClr val="FFC000"/>
                </a:solidFill>
                <a:latin typeface="Gill Sans MT" panose="020B0502020104020203" pitchFamily="34" charset="0"/>
              </a:rPr>
              <a:t>for global health: a critical tool to </a:t>
            </a:r>
            <a:r>
              <a:rPr lang="en-US" sz="2200" dirty="0" err="1">
                <a:solidFill>
                  <a:srgbClr val="FFC000"/>
                </a:solidFill>
                <a:latin typeface="Gill Sans MT" panose="020B0502020104020203" pitchFamily="34" charset="0"/>
              </a:rPr>
              <a:t>realise</a:t>
            </a:r>
            <a:r>
              <a:rPr lang="en-US" sz="2200" dirty="0">
                <a:solidFill>
                  <a:srgbClr val="FFC000"/>
                </a:solidFill>
                <a:latin typeface="Gill Sans MT" panose="020B0502020104020203" pitchFamily="34" charset="0"/>
              </a:rPr>
              <a:t> the new Sustainable Development Goals for health </a:t>
            </a:r>
            <a:r>
              <a:rPr lang="en-US" sz="2200" dirty="0" smtClean="0">
                <a:solidFill>
                  <a:srgbClr val="FFC000"/>
                </a:solidFill>
                <a:latin typeface="Gill Sans MT" panose="020B0502020104020203" pitchFamily="34" charset="0"/>
              </a:rPr>
              <a:t>and nutrition</a:t>
            </a:r>
            <a:r>
              <a:rPr lang="en-US" sz="2200" dirty="0">
                <a:solidFill>
                  <a:srgbClr val="FFC000"/>
                </a:solidFill>
                <a:latin typeface="Gill Sans MT" panose="020B0502020104020203" pitchFamily="34" charset="0"/>
              </a:rPr>
              <a:t>.</a:t>
            </a:r>
            <a:r>
              <a:rPr lang="en-US" sz="2200" dirty="0">
                <a:solidFill>
                  <a:schemeClr val="bg1"/>
                </a:solidFill>
                <a:latin typeface="Gill Sans MT" panose="020B0502020104020203" pitchFamily="34" charset="0"/>
              </a:rPr>
              <a:t> I’m particularly proud of this summary of World Vision’s mHealth projects in 16 countries</a:t>
            </a:r>
            <a:r>
              <a:rPr lang="en-US" sz="2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.</a:t>
            </a:r>
          </a:p>
          <a:p>
            <a:endParaRPr lang="en-US" sz="22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Gill Sans MT" panose="020B0502020104020203" pitchFamily="34" charset="0"/>
              </a:rPr>
              <a:t>I want to thank our donors, partners and supporters for working with us to ensure that children </a:t>
            </a:r>
            <a:r>
              <a:rPr lang="en-US" sz="2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survive, thrive </a:t>
            </a:r>
            <a:r>
              <a:rPr lang="en-US" sz="2200" dirty="0">
                <a:solidFill>
                  <a:schemeClr val="bg1"/>
                </a:solidFill>
                <a:latin typeface="Gill Sans MT" panose="020B0502020104020203" pitchFamily="34" charset="0"/>
              </a:rPr>
              <a:t>and become the leaders of tomorrow</a:t>
            </a:r>
            <a:r>
              <a:rPr lang="en-US" sz="2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.</a:t>
            </a:r>
          </a:p>
          <a:p>
            <a:endParaRPr lang="en-US" sz="22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r"/>
            <a:r>
              <a:rPr lang="en-US" sz="2200" dirty="0">
                <a:solidFill>
                  <a:schemeClr val="bg1"/>
                </a:solidFill>
                <a:latin typeface="Gill Sans MT" panose="020B0502020104020203" pitchFamily="34" charset="0"/>
              </a:rPr>
              <a:t>Martha Newsome,</a:t>
            </a:r>
          </a:p>
          <a:p>
            <a:pPr algn="r"/>
            <a:r>
              <a:rPr lang="en-US" sz="2200" dirty="0">
                <a:solidFill>
                  <a:schemeClr val="bg1"/>
                </a:solidFill>
                <a:latin typeface="Gill Sans MT" panose="020B0502020104020203" pitchFamily="34" charset="0"/>
              </a:rPr>
              <a:t>Partnership Leader – Sustainable Health,</a:t>
            </a:r>
          </a:p>
          <a:p>
            <a:pPr algn="r"/>
            <a:r>
              <a:rPr lang="en-US" sz="2200" dirty="0">
                <a:solidFill>
                  <a:schemeClr val="bg1"/>
                </a:solidFill>
                <a:latin typeface="Gill Sans MT" panose="020B0502020104020203" pitchFamily="34" charset="0"/>
              </a:rPr>
              <a:t>World Vision International</a:t>
            </a:r>
          </a:p>
        </p:txBody>
      </p:sp>
    </p:spTree>
    <p:extLst>
      <p:ext uri="{BB962C8B-B14F-4D97-AF65-F5344CB8AC3E}">
        <p14:creationId xmlns:p14="http://schemas.microsoft.com/office/powerpoint/2010/main" val="342656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919" y="0"/>
            <a:ext cx="9200919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Global </a:t>
            </a:r>
            <a:r>
              <a:rPr lang="en-US" dirty="0" err="1" smtClean="0">
                <a:latin typeface="Gill Sans MT" panose="020B0502020104020203" pitchFamily="34" charset="0"/>
              </a:rPr>
              <a:t>mHealth</a:t>
            </a:r>
            <a:r>
              <a:rPr lang="en-US" dirty="0" smtClean="0">
                <a:latin typeface="Gill Sans MT" panose="020B0502020104020203" pitchFamily="34" charset="0"/>
              </a:rPr>
              <a:t> Report – methods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61722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Background and context: literature review focusing on </a:t>
            </a:r>
            <a:r>
              <a:rPr lang="en-US" dirty="0" err="1">
                <a:latin typeface="Gill Sans MT" panose="020B0502020104020203" pitchFamily="34" charset="0"/>
              </a:rPr>
              <a:t>mHealth</a:t>
            </a:r>
            <a:r>
              <a:rPr lang="en-US" dirty="0">
                <a:latin typeface="Gill Sans MT" panose="020B0502020104020203" pitchFamily="34" charset="0"/>
              </a:rPr>
              <a:t> standards of practice for development industry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Data collected from 19 Countries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latin typeface="Gill Sans MT" panose="020B0502020104020203" pitchFamily="34" charset="0"/>
              </a:rPr>
              <a:t>Current reach: number of CHWs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smtClean="0">
                <a:latin typeface="Gill Sans MT" panose="020B0502020104020203" pitchFamily="34" charset="0"/>
              </a:rPr>
              <a:t>&amp; beneficiaries, trainings held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latin typeface="Gill Sans MT" panose="020B0502020104020203" pitchFamily="34" charset="0"/>
              </a:rPr>
              <a:t>Scale up plans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latin typeface="Gill Sans MT" panose="020B0502020104020203" pitchFamily="34" charset="0"/>
              </a:rPr>
              <a:t>IT resources; M&amp;E data availability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Data from 3 </a:t>
            </a:r>
            <a:r>
              <a:rPr lang="en-US" dirty="0">
                <a:latin typeface="Gill Sans MT" panose="020B0502020104020203" pitchFamily="34" charset="0"/>
              </a:rPr>
              <a:t>c</a:t>
            </a:r>
            <a:r>
              <a:rPr lang="en-US" dirty="0" smtClean="0">
                <a:latin typeface="Gill Sans MT" panose="020B0502020104020203" pitchFamily="34" charset="0"/>
              </a:rPr>
              <a:t>ountries excluded because not in implementation phase: Ghana, Mauritania, Philippines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Data verification: individual meetings with country teams;  desk review of project documentation and M&amp;E reports</a:t>
            </a:r>
          </a:p>
          <a:p>
            <a:endParaRPr lang="en-US" dirty="0" smtClean="0"/>
          </a:p>
        </p:txBody>
      </p:sp>
      <p:pic>
        <p:nvPicPr>
          <p:cNvPr id="2052" name="Picture 4" descr="K:\Global Health and Hope\Interns\Rich Pajela\Slide Deck for mHealth Webex\health initiatives at a glan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152650"/>
            <a:ext cx="1871663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39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K:\Global Health and Hope\Interns\Rich Pajela\Slide Deck for mHealth Webex\M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9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88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0678"/>
            <a:ext cx="9144000" cy="5226322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919" y="0"/>
            <a:ext cx="9200919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85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61288"/>
            <a:ext cx="6038088" cy="539191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919" y="0"/>
            <a:ext cx="9200919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5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919" y="0"/>
            <a:ext cx="9200919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India – Early Results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2027237"/>
            <a:ext cx="4086340" cy="46021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Methods:</a:t>
            </a:r>
          </a:p>
          <a:p>
            <a:pPr lvl="1"/>
            <a:r>
              <a:rPr lang="en-US" dirty="0" smtClean="0">
                <a:latin typeface="Gill Sans MT" panose="020B0502020104020203" pitchFamily="34" charset="0"/>
              </a:rPr>
              <a:t>Comparison between baseline and mid-term in </a:t>
            </a:r>
            <a:r>
              <a:rPr lang="en-US" dirty="0" err="1" smtClean="0">
                <a:latin typeface="Gill Sans MT" panose="020B0502020104020203" pitchFamily="34" charset="0"/>
              </a:rPr>
              <a:t>programme</a:t>
            </a:r>
            <a:r>
              <a:rPr lang="en-US" dirty="0" smtClean="0">
                <a:latin typeface="Gill Sans MT" panose="020B0502020104020203" pitchFamily="34" charset="0"/>
              </a:rPr>
              <a:t> areas </a:t>
            </a:r>
            <a:r>
              <a:rPr lang="en-US" u="sng" dirty="0" smtClean="0">
                <a:latin typeface="Gill Sans MT" panose="020B0502020104020203" pitchFamily="34" charset="0"/>
              </a:rPr>
              <a:t>only</a:t>
            </a:r>
          </a:p>
          <a:p>
            <a:pPr lvl="1"/>
            <a:r>
              <a:rPr lang="en-US" dirty="0" smtClean="0">
                <a:latin typeface="Gill Sans MT" panose="020B0502020104020203" pitchFamily="34" charset="0"/>
              </a:rPr>
              <a:t>Population-based </a:t>
            </a:r>
            <a:r>
              <a:rPr lang="en-US" dirty="0" err="1" smtClean="0">
                <a:latin typeface="Gill Sans MT" panose="020B0502020104020203" pitchFamily="34" charset="0"/>
              </a:rPr>
              <a:t>probabalistic</a:t>
            </a:r>
            <a:r>
              <a:rPr lang="en-US" dirty="0" smtClean="0">
                <a:latin typeface="Gill Sans MT" panose="020B0502020104020203" pitchFamily="34" charset="0"/>
              </a:rPr>
              <a:t> cluster sampling of &gt;1000 households per round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Interpretation</a:t>
            </a:r>
            <a:r>
              <a:rPr lang="en-US" dirty="0">
                <a:latin typeface="Gill Sans MT" panose="020B0502020104020203" pitchFamily="34" charset="0"/>
              </a:rPr>
              <a:t/>
            </a:r>
            <a:br>
              <a:rPr lang="en-US" dirty="0">
                <a:latin typeface="Gill Sans MT" panose="020B0502020104020203" pitchFamily="34" charset="0"/>
              </a:rPr>
            </a:br>
            <a:r>
              <a:rPr lang="en-US" dirty="0" smtClean="0">
                <a:latin typeface="Gill Sans MT" panose="020B0502020104020203" pitchFamily="34" charset="0"/>
              </a:rPr>
              <a:t>Good progress against key maternal health and nutrition indicators 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Limitation</a:t>
            </a:r>
            <a:r>
              <a:rPr lang="en-US" dirty="0">
                <a:latin typeface="Gill Sans MT" panose="020B0502020104020203" pitchFamily="34" charset="0"/>
              </a:rPr>
              <a:t/>
            </a:r>
            <a:br>
              <a:rPr lang="en-US" dirty="0">
                <a:latin typeface="Gill Sans MT" panose="020B0502020104020203" pitchFamily="34" charset="0"/>
              </a:rPr>
            </a:br>
            <a:r>
              <a:rPr lang="en-US" dirty="0" err="1" smtClean="0">
                <a:latin typeface="Gill Sans MT" panose="020B0502020104020203" pitchFamily="34" charset="0"/>
              </a:rPr>
              <a:t>Comparision</a:t>
            </a:r>
            <a:r>
              <a:rPr lang="en-US" dirty="0" smtClean="0">
                <a:latin typeface="Gill Sans MT" panose="020B0502020104020203" pitchFamily="34" charset="0"/>
              </a:rPr>
              <a:t> group measured at baseline is available for </a:t>
            </a:r>
            <a:r>
              <a:rPr lang="en-US" dirty="0" err="1" smtClean="0">
                <a:latin typeface="Gill Sans MT" panose="020B0502020104020203" pitchFamily="34" charset="0"/>
              </a:rPr>
              <a:t>endline</a:t>
            </a:r>
            <a:r>
              <a:rPr lang="en-US" dirty="0" smtClean="0">
                <a:latin typeface="Gill Sans MT" panose="020B0502020104020203" pitchFamily="34" charset="0"/>
              </a:rPr>
              <a:t> in 2017</a:t>
            </a:r>
            <a:br>
              <a:rPr lang="en-US" dirty="0" smtClean="0">
                <a:latin typeface="Gill Sans MT" panose="020B0502020104020203" pitchFamily="34" charset="0"/>
              </a:rPr>
            </a:br>
            <a:r>
              <a:rPr lang="en-US" dirty="0" err="1" smtClean="0">
                <a:latin typeface="Gill Sans MT" panose="020B0502020104020203" pitchFamily="34" charset="0"/>
              </a:rPr>
              <a:t>mHealth</a:t>
            </a:r>
            <a:r>
              <a:rPr lang="en-US" dirty="0" smtClean="0">
                <a:latin typeface="Gill Sans MT" panose="020B0502020104020203" pitchFamily="34" charset="0"/>
              </a:rPr>
              <a:t> related monitoring data to show causal chain unavailable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4929183"/>
              </p:ext>
            </p:extLst>
          </p:nvPr>
        </p:nvGraphicFramePr>
        <p:xfrm>
          <a:off x="4367285" y="1555730"/>
          <a:ext cx="4572000" cy="434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2055" y="5966936"/>
            <a:ext cx="43957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Differences between </a:t>
            </a:r>
            <a:r>
              <a:rPr lang="en-US" sz="1400" dirty="0" err="1"/>
              <a:t>prevalences</a:t>
            </a:r>
            <a:r>
              <a:rPr lang="en-US" sz="1400" dirty="0"/>
              <a:t> at baseline and mid-term for the IFA and postnatal care indicators are statistically significant at least at the p&lt;.05 level.</a:t>
            </a:r>
          </a:p>
        </p:txBody>
      </p:sp>
    </p:spTree>
    <p:extLst>
      <p:ext uri="{BB962C8B-B14F-4D97-AF65-F5344CB8AC3E}">
        <p14:creationId xmlns:p14="http://schemas.microsoft.com/office/powerpoint/2010/main" val="31727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919" y="0"/>
            <a:ext cx="9200919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Indonesia – Early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External research/evaluation partner</a:t>
            </a:r>
            <a:r>
              <a:rPr lang="en-US" dirty="0">
                <a:latin typeface="Gill Sans MT" panose="020B0502020104020203" pitchFamily="34" charset="0"/>
              </a:rPr>
              <a:t>: Institute of Development Studies </a:t>
            </a:r>
            <a:r>
              <a:rPr lang="en-US" dirty="0" smtClean="0">
                <a:latin typeface="Gill Sans MT" panose="020B0502020104020203" pitchFamily="34" charset="0"/>
              </a:rPr>
              <a:t>UK.</a:t>
            </a:r>
            <a:endParaRPr lang="en-US" dirty="0"/>
          </a:p>
          <a:p>
            <a:r>
              <a:rPr lang="en-US" dirty="0" smtClean="0">
                <a:latin typeface="Gill Sans MT" panose="020B0502020104020203" pitchFamily="34" charset="0"/>
              </a:rPr>
              <a:t>Selected results:</a:t>
            </a:r>
          </a:p>
          <a:p>
            <a:pPr lvl="1"/>
            <a:r>
              <a:rPr lang="en-US" dirty="0" err="1" smtClean="0">
                <a:latin typeface="Gill Sans MT" panose="020B0502020104020203" pitchFamily="34" charset="0"/>
              </a:rPr>
              <a:t>mPosyandu</a:t>
            </a:r>
            <a:r>
              <a:rPr lang="en-US" dirty="0" smtClean="0">
                <a:latin typeface="Gill Sans MT" panose="020B0502020104020203" pitchFamily="34" charset="0"/>
              </a:rPr>
              <a:t> improves data accuracy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>
                <a:latin typeface="Gill Sans MT" panose="020B0502020104020203" pitchFamily="34" charset="0"/>
              </a:rPr>
              <a:t>11% of paper-based calculations were inaccurate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>
                <a:latin typeface="Gill Sans MT" panose="020B0502020104020203" pitchFamily="34" charset="0"/>
              </a:rPr>
              <a:t>34% of paper records showed incorrect values for child age</a:t>
            </a:r>
          </a:p>
          <a:p>
            <a:pPr lvl="1"/>
            <a:r>
              <a:rPr lang="en-US" dirty="0" smtClean="0">
                <a:latin typeface="Gill Sans MT" panose="020B0502020104020203" pitchFamily="34" charset="0"/>
              </a:rPr>
              <a:t>CHWs and caregivers perceived </a:t>
            </a:r>
            <a:r>
              <a:rPr lang="en-US" dirty="0" err="1" smtClean="0">
                <a:latin typeface="Gill Sans MT" panose="020B0502020104020203" pitchFamily="34" charset="0"/>
              </a:rPr>
              <a:t>mPosyandu</a:t>
            </a:r>
            <a:r>
              <a:rPr lang="en-US" dirty="0" smtClean="0">
                <a:latin typeface="Gill Sans MT" panose="020B0502020104020203" pitchFamily="34" charset="0"/>
              </a:rPr>
              <a:t> as improving service quality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>
                <a:latin typeface="Gill Sans MT" panose="020B0502020104020203" pitchFamily="34" charset="0"/>
              </a:rPr>
              <a:t>CHWs who used mHealth more often gave immediate growth monitoring feedback to beneficiaries (57%) than those who didn’t use </a:t>
            </a:r>
            <a:r>
              <a:rPr lang="en-US" dirty="0" err="1" smtClean="0">
                <a:latin typeface="Gill Sans MT" panose="020B0502020104020203" pitchFamily="34" charset="0"/>
              </a:rPr>
              <a:t>mHealth</a:t>
            </a:r>
            <a:r>
              <a:rPr lang="en-US" dirty="0" smtClean="0">
                <a:latin typeface="Gill Sans MT" panose="020B0502020104020203" pitchFamily="34" charset="0"/>
              </a:rPr>
              <a:t> (7%)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err="1" smtClean="0">
                <a:latin typeface="Gill Sans MT" panose="020B0502020104020203" pitchFamily="34" charset="0"/>
              </a:rPr>
              <a:t>mPosyandu</a:t>
            </a:r>
            <a:r>
              <a:rPr lang="en-US" dirty="0" smtClean="0">
                <a:latin typeface="Gill Sans MT" panose="020B0502020104020203" pitchFamily="34" charset="0"/>
              </a:rPr>
              <a:t> provides CHWs with more options (tools) to improve nutrition counseling</a:t>
            </a:r>
          </a:p>
          <a:p>
            <a:pPr lvl="1"/>
            <a:r>
              <a:rPr lang="en-US" dirty="0" smtClean="0">
                <a:latin typeface="Gill Sans MT" panose="020B0502020104020203" pitchFamily="34" charset="0"/>
              </a:rPr>
              <a:t>There is a wide acceptance of the </a:t>
            </a:r>
            <a:r>
              <a:rPr lang="en-US" dirty="0" err="1" smtClean="0">
                <a:latin typeface="Gill Sans MT" panose="020B0502020104020203" pitchFamily="34" charset="0"/>
              </a:rPr>
              <a:t>mPosyandu</a:t>
            </a:r>
            <a:r>
              <a:rPr lang="en-US" dirty="0" smtClean="0">
                <a:latin typeface="Gill Sans MT" panose="020B0502020104020203" pitchFamily="34" charset="0"/>
              </a:rPr>
              <a:t> tool (91%)</a:t>
            </a:r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 smtClean="0">
                <a:latin typeface="Gill Sans MT" panose="020B0502020104020203" pitchFamily="34" charset="0"/>
              </a:rPr>
              <a:t>Interpretation</a:t>
            </a:r>
            <a:br>
              <a:rPr lang="en-US" dirty="0" smtClean="0">
                <a:latin typeface="Gill Sans MT" panose="020B0502020104020203" pitchFamily="34" charset="0"/>
              </a:rPr>
            </a:br>
            <a:r>
              <a:rPr lang="en-US" dirty="0" smtClean="0">
                <a:latin typeface="Gill Sans MT" panose="020B0502020104020203" pitchFamily="34" charset="0"/>
              </a:rPr>
              <a:t>Excellent example of how to build an evidence base for </a:t>
            </a:r>
            <a:r>
              <a:rPr lang="en-US" dirty="0" err="1" smtClean="0">
                <a:latin typeface="Gill Sans MT" panose="020B0502020104020203" pitchFamily="34" charset="0"/>
              </a:rPr>
              <a:t>mHealth</a:t>
            </a:r>
            <a:endParaRPr lang="en-US" dirty="0" smtClean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85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3529</TotalTime>
  <Words>876</Words>
  <Application>Microsoft Office PowerPoint</Application>
  <PresentationFormat>On-screen Show (4:3)</PresentationFormat>
  <Paragraphs>87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Global mHealth Report</vt:lpstr>
      <vt:lpstr>PowerPoint Presentation</vt:lpstr>
      <vt:lpstr>PowerPoint Presentation</vt:lpstr>
      <vt:lpstr>Global mHealth Report – methods</vt:lpstr>
      <vt:lpstr>PowerPoint Presentation</vt:lpstr>
      <vt:lpstr>PowerPoint Presentation</vt:lpstr>
      <vt:lpstr>PowerPoint Presentation</vt:lpstr>
      <vt:lpstr>India – Early Results</vt:lpstr>
      <vt:lpstr>Indonesia – Early Results</vt:lpstr>
      <vt:lpstr>Sierra Leone</vt:lpstr>
      <vt:lpstr>Elements of Scale</vt:lpstr>
      <vt:lpstr>Phase 1 – Proposal/design/pilot Recommendations</vt:lpstr>
      <vt:lpstr>Phase II – Preparation for scale up Recommendations</vt:lpstr>
      <vt:lpstr>Limitations</vt:lpstr>
      <vt:lpstr>Country Project Factsheets</vt:lpstr>
    </vt:vector>
  </TitlesOfParts>
  <Company>World Vision 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Richmond Pajela</dc:creator>
  <cp:lastModifiedBy>Sarah Crass</cp:lastModifiedBy>
  <cp:revision>58</cp:revision>
  <dcterms:created xsi:type="dcterms:W3CDTF">2015-11-16T23:24:15Z</dcterms:created>
  <dcterms:modified xsi:type="dcterms:W3CDTF">2015-11-24T13:10:13Z</dcterms:modified>
</cp:coreProperties>
</file>