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7" r:id="rId2"/>
    <p:sldMasterId id="2147483699" r:id="rId3"/>
    <p:sldMasterId id="2147483701" r:id="rId4"/>
  </p:sldMasterIdLst>
  <p:notesMasterIdLst>
    <p:notesMasterId r:id="rId17"/>
  </p:notesMasterIdLst>
  <p:sldIdLst>
    <p:sldId id="338" r:id="rId5"/>
    <p:sldId id="421" r:id="rId6"/>
    <p:sldId id="424" r:id="rId7"/>
    <p:sldId id="425" r:id="rId8"/>
    <p:sldId id="373" r:id="rId9"/>
    <p:sldId id="431" r:id="rId10"/>
    <p:sldId id="372" r:id="rId11"/>
    <p:sldId id="433" r:id="rId12"/>
    <p:sldId id="369" r:id="rId13"/>
    <p:sldId id="432" r:id="rId14"/>
    <p:sldId id="370" r:id="rId15"/>
    <p:sldId id="3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  <a:srgbClr val="FF9900"/>
    <a:srgbClr val="EB9803"/>
    <a:srgbClr val="FF6600"/>
    <a:srgbClr val="FFC000"/>
    <a:srgbClr val="9589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69534" autoAdjust="0"/>
  </p:normalViewPr>
  <p:slideViewPr>
    <p:cSldViewPr>
      <p:cViewPr>
        <p:scale>
          <a:sx n="48" d="100"/>
          <a:sy n="48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64870-5808-4C6E-87AE-3FD54D32D007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15BFD0C-5679-4416-BFB2-5CFC74693610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tx1"/>
              </a:solidFill>
              <a:latin typeface="Gill Sans MT" pitchFamily="34" charset="0"/>
            </a:rPr>
            <a:t>Dialogue based counselling</a:t>
          </a:r>
          <a:endParaRPr lang="en-GB" sz="2400" dirty="0">
            <a:solidFill>
              <a:schemeClr val="tx1"/>
            </a:solidFill>
            <a:latin typeface="Gill Sans MT" pitchFamily="34" charset="0"/>
          </a:endParaRPr>
        </a:p>
      </dgm:t>
    </dgm:pt>
    <dgm:pt modelId="{B32AEEF3-366A-4C7B-BC61-CD972C702BB2}" type="parTrans" cxnId="{0440A103-7600-484B-9295-8925D477922A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FDD2FBB8-56F6-40C3-9119-092C717AE26C}" type="sibTrans" cxnId="{0440A103-7600-484B-9295-8925D477922A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F9B5FE54-1EE6-4C09-89B3-DF3868690DE0}">
      <dgm:prSet phldrT="[Text]" custT="1"/>
      <dgm:spPr/>
      <dgm:t>
        <a:bodyPr/>
        <a:lstStyle/>
        <a:p>
          <a:r>
            <a:rPr lang="en-GB" sz="1500" dirty="0" smtClean="0">
              <a:solidFill>
                <a:schemeClr val="tx1"/>
              </a:solidFill>
              <a:latin typeface="Gill Sans MT" pitchFamily="34" charset="0"/>
            </a:rPr>
            <a:t>Early child development</a:t>
          </a:r>
          <a:endParaRPr lang="en-GB" sz="1500" dirty="0">
            <a:solidFill>
              <a:schemeClr val="tx1"/>
            </a:solidFill>
            <a:latin typeface="Gill Sans MT" pitchFamily="34" charset="0"/>
          </a:endParaRPr>
        </a:p>
      </dgm:t>
    </dgm:pt>
    <dgm:pt modelId="{2249CCFB-ED25-4DDB-B3FA-3E2CFA01A091}" type="parTrans" cxnId="{CEE0B7FB-82C5-4542-BEB9-0BD4667D04B5}">
      <dgm:prSet custT="1"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6AE90F24-D577-4A9F-A1F3-EC79BCDC9A29}" type="sibTrans" cxnId="{CEE0B7FB-82C5-4542-BEB9-0BD4667D04B5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17CE6E68-0721-4FC1-84D6-27AFC681958D}">
      <dgm:prSet phldrT="[Text]" custT="1"/>
      <dgm:spPr/>
      <dgm:t>
        <a:bodyPr/>
        <a:lstStyle/>
        <a:p>
          <a:r>
            <a:rPr lang="en-GB" sz="1500" dirty="0" smtClean="0">
              <a:solidFill>
                <a:schemeClr val="tx1"/>
              </a:solidFill>
              <a:latin typeface="Gill Sans MT" pitchFamily="34" charset="0"/>
            </a:rPr>
            <a:t>MHPSS and psychological first aid</a:t>
          </a:r>
          <a:endParaRPr lang="en-GB" sz="1500" dirty="0">
            <a:solidFill>
              <a:schemeClr val="tx1"/>
            </a:solidFill>
            <a:latin typeface="Gill Sans MT" pitchFamily="34" charset="0"/>
          </a:endParaRPr>
        </a:p>
      </dgm:t>
    </dgm:pt>
    <dgm:pt modelId="{CA31F3D7-B6CF-48D6-A559-721780B5EB56}" type="parTrans" cxnId="{C81DCE60-AA0A-4969-A639-3C890FFC5D0D}">
      <dgm:prSet custT="1"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5503CAB2-8EA1-4ACB-9E67-161279BA0180}" type="sibTrans" cxnId="{C81DCE60-AA0A-4969-A639-3C890FFC5D0D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96FD17D9-7293-48BD-8CD5-BF16C1981A39}">
      <dgm:prSet phldrT="[Text]" custT="1"/>
      <dgm:spPr/>
      <dgm:t>
        <a:bodyPr/>
        <a:lstStyle/>
        <a:p>
          <a:r>
            <a:rPr lang="en-GB" sz="1500" dirty="0" smtClean="0">
              <a:solidFill>
                <a:schemeClr val="tx1"/>
              </a:solidFill>
              <a:latin typeface="Gill Sans MT" pitchFamily="34" charset="0"/>
            </a:rPr>
            <a:t>Male involvement</a:t>
          </a:r>
          <a:endParaRPr lang="en-GB" sz="1500" dirty="0">
            <a:solidFill>
              <a:schemeClr val="tx1"/>
            </a:solidFill>
            <a:latin typeface="Gill Sans MT" pitchFamily="34" charset="0"/>
          </a:endParaRPr>
        </a:p>
      </dgm:t>
    </dgm:pt>
    <dgm:pt modelId="{6905B75D-DA32-4B54-8414-E222422A8E6D}" type="parTrans" cxnId="{2391762E-8262-4A4E-B8B7-248BD385BACF}">
      <dgm:prSet custT="1"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9DDC265A-F259-40EF-9A2D-DD43B3B6A587}" type="sibTrans" cxnId="{2391762E-8262-4A4E-B8B7-248BD385BACF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56762826-896F-495E-B8FF-9E47818BCE5A}">
      <dgm:prSet phldrT="[Text]" custT="1"/>
      <dgm:spPr/>
      <dgm:t>
        <a:bodyPr/>
        <a:lstStyle/>
        <a:p>
          <a:r>
            <a:rPr lang="en-GB" sz="1500" dirty="0" smtClean="0">
              <a:solidFill>
                <a:schemeClr val="tx1"/>
              </a:solidFill>
              <a:latin typeface="Gill Sans MT" pitchFamily="34" charset="0"/>
            </a:rPr>
            <a:t>Early detection and prevention of paediatric HIV</a:t>
          </a:r>
          <a:endParaRPr lang="en-GB" sz="1500" dirty="0">
            <a:solidFill>
              <a:schemeClr val="tx1"/>
            </a:solidFill>
            <a:latin typeface="Gill Sans MT" pitchFamily="34" charset="0"/>
          </a:endParaRPr>
        </a:p>
      </dgm:t>
    </dgm:pt>
    <dgm:pt modelId="{D98C69E6-EBE9-4903-92D1-C4E6D44ED4AF}" type="parTrans" cxnId="{38ADD5CD-B51A-4014-9711-92E354F95C73}">
      <dgm:prSet custT="1"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AB152659-E257-419F-A245-07D188AAB6EE}" type="sibTrans" cxnId="{38ADD5CD-B51A-4014-9711-92E354F95C73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C188671E-34FE-4EBD-8748-A924669BCAFE}">
      <dgm:prSet custT="1"/>
      <dgm:spPr/>
      <dgm:t>
        <a:bodyPr/>
        <a:lstStyle/>
        <a:p>
          <a:r>
            <a:rPr lang="en-GB" sz="1500" dirty="0" smtClean="0">
              <a:solidFill>
                <a:schemeClr val="tx1"/>
              </a:solidFill>
              <a:latin typeface="Gill Sans MT" pitchFamily="34" charset="0"/>
            </a:rPr>
            <a:t>Social determinants and support for the most vulnerable</a:t>
          </a:r>
          <a:endParaRPr lang="en-GB" sz="1500" dirty="0">
            <a:solidFill>
              <a:schemeClr val="tx1"/>
            </a:solidFill>
            <a:latin typeface="Gill Sans MT" pitchFamily="34" charset="0"/>
          </a:endParaRPr>
        </a:p>
      </dgm:t>
    </dgm:pt>
    <dgm:pt modelId="{07FB17DD-73E6-414F-B967-CE8C486BC392}" type="parTrans" cxnId="{0F34D5B5-CEEC-4E53-9E84-01EC683FCDCF}">
      <dgm:prSet custT="1"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D56A06C5-72A3-4AD4-95C0-6E497091103A}" type="sibTrans" cxnId="{0F34D5B5-CEEC-4E53-9E84-01EC683FCDCF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ED120A9F-F128-4D5F-A075-D187CFD53C30}">
      <dgm:prSet custT="1"/>
      <dgm:spPr/>
      <dgm:t>
        <a:bodyPr/>
        <a:lstStyle/>
        <a:p>
          <a:r>
            <a:rPr lang="en-GB" sz="1500" dirty="0" smtClean="0">
              <a:solidFill>
                <a:schemeClr val="tx1"/>
              </a:solidFill>
              <a:latin typeface="Gill Sans MT" pitchFamily="34" charset="0"/>
            </a:rPr>
            <a:t>Essential Newborn care</a:t>
          </a:r>
          <a:endParaRPr lang="en-GB" sz="1500" dirty="0">
            <a:solidFill>
              <a:schemeClr val="tx1"/>
            </a:solidFill>
            <a:latin typeface="Gill Sans MT" pitchFamily="34" charset="0"/>
          </a:endParaRPr>
        </a:p>
      </dgm:t>
    </dgm:pt>
    <dgm:pt modelId="{8219B3D0-3719-4E70-98DC-E304F5BC4F4B}" type="parTrans" cxnId="{85DD23D2-F5D6-433C-9FCF-F49B5C0F7ED5}">
      <dgm:prSet custT="1"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701DEDA3-04C9-4D3A-A48D-65F7F9B9917E}" type="sibTrans" cxnId="{85DD23D2-F5D6-433C-9FCF-F49B5C0F7ED5}">
      <dgm:prSet/>
      <dgm:spPr/>
      <dgm:t>
        <a:bodyPr/>
        <a:lstStyle/>
        <a:p>
          <a:endParaRPr lang="en-GB" sz="1500">
            <a:solidFill>
              <a:schemeClr val="tx1"/>
            </a:solidFill>
            <a:latin typeface="Gill Sans MT" pitchFamily="34" charset="0"/>
          </a:endParaRPr>
        </a:p>
      </dgm:t>
    </dgm:pt>
    <dgm:pt modelId="{C8D3DC92-97A8-449B-95E4-13047D2CF6CB}" type="pres">
      <dgm:prSet presAssocID="{A2F64870-5808-4C6E-87AE-3FD54D32D0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0C6E78-D660-439E-99DB-EC64A618DABE}" type="pres">
      <dgm:prSet presAssocID="{D15BFD0C-5679-4416-BFB2-5CFC74693610}" presName="centerShape" presStyleLbl="node0" presStyleIdx="0" presStyleCnt="1" custScaleX="170018" custScaleY="167353"/>
      <dgm:spPr/>
      <dgm:t>
        <a:bodyPr/>
        <a:lstStyle/>
        <a:p>
          <a:endParaRPr lang="en-GB"/>
        </a:p>
      </dgm:t>
    </dgm:pt>
    <dgm:pt modelId="{83F6143F-CC95-4019-A8AE-344FDF5661A2}" type="pres">
      <dgm:prSet presAssocID="{8219B3D0-3719-4E70-98DC-E304F5BC4F4B}" presName="parTrans" presStyleLbl="sibTrans2D1" presStyleIdx="0" presStyleCnt="6"/>
      <dgm:spPr/>
      <dgm:t>
        <a:bodyPr/>
        <a:lstStyle/>
        <a:p>
          <a:endParaRPr lang="en-GB"/>
        </a:p>
      </dgm:t>
    </dgm:pt>
    <dgm:pt modelId="{AF4B7BB7-A540-4D39-A27E-3D73DBE5D765}" type="pres">
      <dgm:prSet presAssocID="{8219B3D0-3719-4E70-98DC-E304F5BC4F4B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39E11A40-859E-4E62-8AC9-97A7F56848F3}" type="pres">
      <dgm:prSet presAssocID="{ED120A9F-F128-4D5F-A075-D187CFD53C30}" presName="node" presStyleLbl="node1" presStyleIdx="0" presStyleCnt="6" custScaleX="120160" custScaleY="115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2A215A-E895-4A2D-833F-23A17B845D38}" type="pres">
      <dgm:prSet presAssocID="{07FB17DD-73E6-414F-B967-CE8C486BC392}" presName="parTrans" presStyleLbl="sibTrans2D1" presStyleIdx="1" presStyleCnt="6"/>
      <dgm:spPr/>
      <dgm:t>
        <a:bodyPr/>
        <a:lstStyle/>
        <a:p>
          <a:endParaRPr lang="en-GB"/>
        </a:p>
      </dgm:t>
    </dgm:pt>
    <dgm:pt modelId="{36854CC8-3F7D-437B-A696-D98EDA33A111}" type="pres">
      <dgm:prSet presAssocID="{07FB17DD-73E6-414F-B967-CE8C486BC392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9668B012-C5DF-477B-8A5D-A8B86EABC22D}" type="pres">
      <dgm:prSet presAssocID="{C188671E-34FE-4EBD-8748-A924669BCAFE}" presName="node" presStyleLbl="node1" presStyleIdx="1" presStyleCnt="6" custScaleX="131233" custScaleY="120864" custRadScaleRad="113751" custRadScaleInc="27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2CE2D3-8A5C-4619-B47F-BDFE04F0414C}" type="pres">
      <dgm:prSet presAssocID="{2249CCFB-ED25-4DDB-B3FA-3E2CFA01A091}" presName="parTrans" presStyleLbl="sibTrans2D1" presStyleIdx="2" presStyleCnt="6"/>
      <dgm:spPr/>
      <dgm:t>
        <a:bodyPr/>
        <a:lstStyle/>
        <a:p>
          <a:endParaRPr lang="en-GB"/>
        </a:p>
      </dgm:t>
    </dgm:pt>
    <dgm:pt modelId="{B6FA0DB9-42F7-4635-96DB-786D6A78F9AF}" type="pres">
      <dgm:prSet presAssocID="{2249CCFB-ED25-4DDB-B3FA-3E2CFA01A091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6BE551F-C44C-46CE-ABA4-A90578A6246C}" type="pres">
      <dgm:prSet presAssocID="{F9B5FE54-1EE6-4C09-89B3-DF3868690DE0}" presName="node" presStyleLbl="node1" presStyleIdx="2" presStyleCnt="6" custScaleX="120160" custScaleY="115270" custRadScaleRad="113691" custRadScaleInc="84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EF5C14-7754-4F71-8559-ED106DA1C835}" type="pres">
      <dgm:prSet presAssocID="{CA31F3D7-B6CF-48D6-A559-721780B5EB56}" presName="parTrans" presStyleLbl="sibTrans2D1" presStyleIdx="3" presStyleCnt="6"/>
      <dgm:spPr/>
      <dgm:t>
        <a:bodyPr/>
        <a:lstStyle/>
        <a:p>
          <a:endParaRPr lang="en-GB"/>
        </a:p>
      </dgm:t>
    </dgm:pt>
    <dgm:pt modelId="{BD42B67F-E7C4-4407-8197-393C7DBA4884}" type="pres">
      <dgm:prSet presAssocID="{CA31F3D7-B6CF-48D6-A559-721780B5EB56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2BB03FD9-B7EB-4171-95C9-AE0799C3D636}" type="pres">
      <dgm:prSet presAssocID="{17CE6E68-0721-4FC1-84D6-27AFC681958D}" presName="node" presStyleLbl="node1" presStyleIdx="3" presStyleCnt="6" custScaleX="120160" custScaleY="115270" custRadScaleRad="102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B3CD15-ED35-44FD-951B-C7183F81B3A0}" type="pres">
      <dgm:prSet presAssocID="{6905B75D-DA32-4B54-8414-E222422A8E6D}" presName="parTrans" presStyleLbl="sibTrans2D1" presStyleIdx="4" presStyleCnt="6"/>
      <dgm:spPr/>
      <dgm:t>
        <a:bodyPr/>
        <a:lstStyle/>
        <a:p>
          <a:endParaRPr lang="en-GB"/>
        </a:p>
      </dgm:t>
    </dgm:pt>
    <dgm:pt modelId="{042BD719-29E3-4181-BFFC-BC1140353E15}" type="pres">
      <dgm:prSet presAssocID="{6905B75D-DA32-4B54-8414-E222422A8E6D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6DA477BF-38BA-4370-A714-4456763400DF}" type="pres">
      <dgm:prSet presAssocID="{96FD17D9-7293-48BD-8CD5-BF16C1981A39}" presName="node" presStyleLbl="node1" presStyleIdx="4" presStyleCnt="6" custScaleX="120160" custScaleY="115270" custRadScaleRad="116556" custRadScaleInc="15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B9621-32EC-4B7B-8AEB-EFE76E070D8C}" type="pres">
      <dgm:prSet presAssocID="{D98C69E6-EBE9-4903-92D1-C4E6D44ED4AF}" presName="parTrans" presStyleLbl="sibTrans2D1" presStyleIdx="5" presStyleCnt="6"/>
      <dgm:spPr/>
      <dgm:t>
        <a:bodyPr/>
        <a:lstStyle/>
        <a:p>
          <a:endParaRPr lang="en-GB"/>
        </a:p>
      </dgm:t>
    </dgm:pt>
    <dgm:pt modelId="{BB19BA0B-074A-41CB-BE68-E0856CEB8701}" type="pres">
      <dgm:prSet presAssocID="{D98C69E6-EBE9-4903-92D1-C4E6D44ED4AF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B94BB352-C564-42E2-8923-BE0C4C057C4C}" type="pres">
      <dgm:prSet presAssocID="{56762826-896F-495E-B8FF-9E47818BCE5A}" presName="node" presStyleLbl="node1" presStyleIdx="5" presStyleCnt="6" custScaleX="120160" custScaleY="115270" custRadScaleRad="115043" custRadScaleInc="70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AEAE3E-FD3C-4EA3-9AD0-E79F186D230B}" type="presOf" srcId="{6905B75D-DA32-4B54-8414-E222422A8E6D}" destId="{9AB3CD15-ED35-44FD-951B-C7183F81B3A0}" srcOrd="0" destOrd="0" presId="urn:microsoft.com/office/officeart/2005/8/layout/radial5"/>
    <dgm:cxn modelId="{0440A103-7600-484B-9295-8925D477922A}" srcId="{A2F64870-5808-4C6E-87AE-3FD54D32D007}" destId="{D15BFD0C-5679-4416-BFB2-5CFC74693610}" srcOrd="0" destOrd="0" parTransId="{B32AEEF3-366A-4C7B-BC61-CD972C702BB2}" sibTransId="{FDD2FBB8-56F6-40C3-9119-092C717AE26C}"/>
    <dgm:cxn modelId="{0F34D5B5-CEEC-4E53-9E84-01EC683FCDCF}" srcId="{D15BFD0C-5679-4416-BFB2-5CFC74693610}" destId="{C188671E-34FE-4EBD-8748-A924669BCAFE}" srcOrd="1" destOrd="0" parTransId="{07FB17DD-73E6-414F-B967-CE8C486BC392}" sibTransId="{D56A06C5-72A3-4AD4-95C0-6E497091103A}"/>
    <dgm:cxn modelId="{63868064-1281-40E0-9E12-F853B7ED724B}" type="presOf" srcId="{2249CCFB-ED25-4DDB-B3FA-3E2CFA01A091}" destId="{B6FA0DB9-42F7-4635-96DB-786D6A78F9AF}" srcOrd="1" destOrd="0" presId="urn:microsoft.com/office/officeart/2005/8/layout/radial5"/>
    <dgm:cxn modelId="{5C857F26-DFA0-4B89-AB83-2C0F6BBC9EC1}" type="presOf" srcId="{F9B5FE54-1EE6-4C09-89B3-DF3868690DE0}" destId="{B6BE551F-C44C-46CE-ABA4-A90578A6246C}" srcOrd="0" destOrd="0" presId="urn:microsoft.com/office/officeart/2005/8/layout/radial5"/>
    <dgm:cxn modelId="{2391762E-8262-4A4E-B8B7-248BD385BACF}" srcId="{D15BFD0C-5679-4416-BFB2-5CFC74693610}" destId="{96FD17D9-7293-48BD-8CD5-BF16C1981A39}" srcOrd="4" destOrd="0" parTransId="{6905B75D-DA32-4B54-8414-E222422A8E6D}" sibTransId="{9DDC265A-F259-40EF-9A2D-DD43B3B6A587}"/>
    <dgm:cxn modelId="{FAE01201-F17F-440D-85E8-3D8236B89DDB}" type="presOf" srcId="{D15BFD0C-5679-4416-BFB2-5CFC74693610}" destId="{DB0C6E78-D660-439E-99DB-EC64A618DABE}" srcOrd="0" destOrd="0" presId="urn:microsoft.com/office/officeart/2005/8/layout/radial5"/>
    <dgm:cxn modelId="{01CACCB8-A4FB-49B5-B60A-049D70394E0B}" type="presOf" srcId="{6905B75D-DA32-4B54-8414-E222422A8E6D}" destId="{042BD719-29E3-4181-BFFC-BC1140353E15}" srcOrd="1" destOrd="0" presId="urn:microsoft.com/office/officeart/2005/8/layout/radial5"/>
    <dgm:cxn modelId="{BD48312A-29AE-4311-906F-D1AD7BD9B6C7}" type="presOf" srcId="{D98C69E6-EBE9-4903-92D1-C4E6D44ED4AF}" destId="{BB19BA0B-074A-41CB-BE68-E0856CEB8701}" srcOrd="1" destOrd="0" presId="urn:microsoft.com/office/officeart/2005/8/layout/radial5"/>
    <dgm:cxn modelId="{5BE04195-DDFD-4641-B721-50B7686BFF00}" type="presOf" srcId="{D98C69E6-EBE9-4903-92D1-C4E6D44ED4AF}" destId="{9A3B9621-32EC-4B7B-8AEB-EFE76E070D8C}" srcOrd="0" destOrd="0" presId="urn:microsoft.com/office/officeart/2005/8/layout/radial5"/>
    <dgm:cxn modelId="{C81DCE60-AA0A-4969-A639-3C890FFC5D0D}" srcId="{D15BFD0C-5679-4416-BFB2-5CFC74693610}" destId="{17CE6E68-0721-4FC1-84D6-27AFC681958D}" srcOrd="3" destOrd="0" parTransId="{CA31F3D7-B6CF-48D6-A559-721780B5EB56}" sibTransId="{5503CAB2-8EA1-4ACB-9E67-161279BA0180}"/>
    <dgm:cxn modelId="{CEE0B7FB-82C5-4542-BEB9-0BD4667D04B5}" srcId="{D15BFD0C-5679-4416-BFB2-5CFC74693610}" destId="{F9B5FE54-1EE6-4C09-89B3-DF3868690DE0}" srcOrd="2" destOrd="0" parTransId="{2249CCFB-ED25-4DDB-B3FA-3E2CFA01A091}" sibTransId="{6AE90F24-D577-4A9F-A1F3-EC79BCDC9A29}"/>
    <dgm:cxn modelId="{4DD9FDE1-4AE9-4C2F-B188-817A8AD700A9}" type="presOf" srcId="{C188671E-34FE-4EBD-8748-A924669BCAFE}" destId="{9668B012-C5DF-477B-8A5D-A8B86EABC22D}" srcOrd="0" destOrd="0" presId="urn:microsoft.com/office/officeart/2005/8/layout/radial5"/>
    <dgm:cxn modelId="{29ED31E4-D99B-4478-959C-5AAFF3F71394}" type="presOf" srcId="{A2F64870-5808-4C6E-87AE-3FD54D32D007}" destId="{C8D3DC92-97A8-449B-95E4-13047D2CF6CB}" srcOrd="0" destOrd="0" presId="urn:microsoft.com/office/officeart/2005/8/layout/radial5"/>
    <dgm:cxn modelId="{85DD23D2-F5D6-433C-9FCF-F49B5C0F7ED5}" srcId="{D15BFD0C-5679-4416-BFB2-5CFC74693610}" destId="{ED120A9F-F128-4D5F-A075-D187CFD53C30}" srcOrd="0" destOrd="0" parTransId="{8219B3D0-3719-4E70-98DC-E304F5BC4F4B}" sibTransId="{701DEDA3-04C9-4D3A-A48D-65F7F9B9917E}"/>
    <dgm:cxn modelId="{7936BA89-8D40-4CC8-ACE2-24A22E11EA44}" type="presOf" srcId="{2249CCFB-ED25-4DDB-B3FA-3E2CFA01A091}" destId="{032CE2D3-8A5C-4619-B47F-BDFE04F0414C}" srcOrd="0" destOrd="0" presId="urn:microsoft.com/office/officeart/2005/8/layout/radial5"/>
    <dgm:cxn modelId="{32E809F9-4965-43F7-93B3-90EFA823D01F}" type="presOf" srcId="{17CE6E68-0721-4FC1-84D6-27AFC681958D}" destId="{2BB03FD9-B7EB-4171-95C9-AE0799C3D636}" srcOrd="0" destOrd="0" presId="urn:microsoft.com/office/officeart/2005/8/layout/radial5"/>
    <dgm:cxn modelId="{7B880385-1586-4DA2-AC08-D144F7F32D78}" type="presOf" srcId="{56762826-896F-495E-B8FF-9E47818BCE5A}" destId="{B94BB352-C564-42E2-8923-BE0C4C057C4C}" srcOrd="0" destOrd="0" presId="urn:microsoft.com/office/officeart/2005/8/layout/radial5"/>
    <dgm:cxn modelId="{9ECF3E2B-9751-4739-A338-F6ABA9845019}" type="presOf" srcId="{ED120A9F-F128-4D5F-A075-D187CFD53C30}" destId="{39E11A40-859E-4E62-8AC9-97A7F56848F3}" srcOrd="0" destOrd="0" presId="urn:microsoft.com/office/officeart/2005/8/layout/radial5"/>
    <dgm:cxn modelId="{CD40CB2E-8129-4215-9029-B4DB40E7D686}" type="presOf" srcId="{8219B3D0-3719-4E70-98DC-E304F5BC4F4B}" destId="{AF4B7BB7-A540-4D39-A27E-3D73DBE5D765}" srcOrd="1" destOrd="0" presId="urn:microsoft.com/office/officeart/2005/8/layout/radial5"/>
    <dgm:cxn modelId="{38ADD5CD-B51A-4014-9711-92E354F95C73}" srcId="{D15BFD0C-5679-4416-BFB2-5CFC74693610}" destId="{56762826-896F-495E-B8FF-9E47818BCE5A}" srcOrd="5" destOrd="0" parTransId="{D98C69E6-EBE9-4903-92D1-C4E6D44ED4AF}" sibTransId="{AB152659-E257-419F-A245-07D188AAB6EE}"/>
    <dgm:cxn modelId="{2C11CE4E-8117-4CA7-88E7-BD477CCCB431}" type="presOf" srcId="{96FD17D9-7293-48BD-8CD5-BF16C1981A39}" destId="{6DA477BF-38BA-4370-A714-4456763400DF}" srcOrd="0" destOrd="0" presId="urn:microsoft.com/office/officeart/2005/8/layout/radial5"/>
    <dgm:cxn modelId="{8BD053CD-E4A0-4CDF-BB77-1599FDB90756}" type="presOf" srcId="{8219B3D0-3719-4E70-98DC-E304F5BC4F4B}" destId="{83F6143F-CC95-4019-A8AE-344FDF5661A2}" srcOrd="0" destOrd="0" presId="urn:microsoft.com/office/officeart/2005/8/layout/radial5"/>
    <dgm:cxn modelId="{2517AE78-EED8-4DFE-BC7A-9AA15F0ACC42}" type="presOf" srcId="{CA31F3D7-B6CF-48D6-A559-721780B5EB56}" destId="{BD42B67F-E7C4-4407-8197-393C7DBA4884}" srcOrd="1" destOrd="0" presId="urn:microsoft.com/office/officeart/2005/8/layout/radial5"/>
    <dgm:cxn modelId="{B2D4E686-A39A-4072-9B6D-6ACF7DB8170A}" type="presOf" srcId="{CA31F3D7-B6CF-48D6-A559-721780B5EB56}" destId="{3BEF5C14-7754-4F71-8559-ED106DA1C835}" srcOrd="0" destOrd="0" presId="urn:microsoft.com/office/officeart/2005/8/layout/radial5"/>
    <dgm:cxn modelId="{84CEC54E-0413-4E7C-A9F4-C55F9E29F53E}" type="presOf" srcId="{07FB17DD-73E6-414F-B967-CE8C486BC392}" destId="{FD2A215A-E895-4A2D-833F-23A17B845D38}" srcOrd="0" destOrd="0" presId="urn:microsoft.com/office/officeart/2005/8/layout/radial5"/>
    <dgm:cxn modelId="{80B2E1CB-D6FB-45A1-9A30-23A0B50AE633}" type="presOf" srcId="{07FB17DD-73E6-414F-B967-CE8C486BC392}" destId="{36854CC8-3F7D-437B-A696-D98EDA33A111}" srcOrd="1" destOrd="0" presId="urn:microsoft.com/office/officeart/2005/8/layout/radial5"/>
    <dgm:cxn modelId="{FD0E6D9D-05B7-47E0-9C4F-EFFD458533E6}" type="presParOf" srcId="{C8D3DC92-97A8-449B-95E4-13047D2CF6CB}" destId="{DB0C6E78-D660-439E-99DB-EC64A618DABE}" srcOrd="0" destOrd="0" presId="urn:microsoft.com/office/officeart/2005/8/layout/radial5"/>
    <dgm:cxn modelId="{1A533744-4A79-4EFF-AE25-D0269C9E65CB}" type="presParOf" srcId="{C8D3DC92-97A8-449B-95E4-13047D2CF6CB}" destId="{83F6143F-CC95-4019-A8AE-344FDF5661A2}" srcOrd="1" destOrd="0" presId="urn:microsoft.com/office/officeart/2005/8/layout/radial5"/>
    <dgm:cxn modelId="{1C210F7C-4EC7-4AFC-A431-B89003C0BF44}" type="presParOf" srcId="{83F6143F-CC95-4019-A8AE-344FDF5661A2}" destId="{AF4B7BB7-A540-4D39-A27E-3D73DBE5D765}" srcOrd="0" destOrd="0" presId="urn:microsoft.com/office/officeart/2005/8/layout/radial5"/>
    <dgm:cxn modelId="{D0F8AC3B-87C2-4919-BD63-02666D815282}" type="presParOf" srcId="{C8D3DC92-97A8-449B-95E4-13047D2CF6CB}" destId="{39E11A40-859E-4E62-8AC9-97A7F56848F3}" srcOrd="2" destOrd="0" presId="urn:microsoft.com/office/officeart/2005/8/layout/radial5"/>
    <dgm:cxn modelId="{7368AC45-4087-4DFC-8E89-075E260E1300}" type="presParOf" srcId="{C8D3DC92-97A8-449B-95E4-13047D2CF6CB}" destId="{FD2A215A-E895-4A2D-833F-23A17B845D38}" srcOrd="3" destOrd="0" presId="urn:microsoft.com/office/officeart/2005/8/layout/radial5"/>
    <dgm:cxn modelId="{4A7EFD2E-B07D-443D-9F1C-B410B762EBF4}" type="presParOf" srcId="{FD2A215A-E895-4A2D-833F-23A17B845D38}" destId="{36854CC8-3F7D-437B-A696-D98EDA33A111}" srcOrd="0" destOrd="0" presId="urn:microsoft.com/office/officeart/2005/8/layout/radial5"/>
    <dgm:cxn modelId="{5FC7E3E6-F359-4BD9-A826-87A1DFECCD29}" type="presParOf" srcId="{C8D3DC92-97A8-449B-95E4-13047D2CF6CB}" destId="{9668B012-C5DF-477B-8A5D-A8B86EABC22D}" srcOrd="4" destOrd="0" presId="urn:microsoft.com/office/officeart/2005/8/layout/radial5"/>
    <dgm:cxn modelId="{C25F60F4-E5AF-440B-A7EB-3A407909A579}" type="presParOf" srcId="{C8D3DC92-97A8-449B-95E4-13047D2CF6CB}" destId="{032CE2D3-8A5C-4619-B47F-BDFE04F0414C}" srcOrd="5" destOrd="0" presId="urn:microsoft.com/office/officeart/2005/8/layout/radial5"/>
    <dgm:cxn modelId="{974A3194-FA2E-4BB7-B603-E12BD7367700}" type="presParOf" srcId="{032CE2D3-8A5C-4619-B47F-BDFE04F0414C}" destId="{B6FA0DB9-42F7-4635-96DB-786D6A78F9AF}" srcOrd="0" destOrd="0" presId="urn:microsoft.com/office/officeart/2005/8/layout/radial5"/>
    <dgm:cxn modelId="{A619A971-96B3-496F-AAF2-97770C5EF689}" type="presParOf" srcId="{C8D3DC92-97A8-449B-95E4-13047D2CF6CB}" destId="{B6BE551F-C44C-46CE-ABA4-A90578A6246C}" srcOrd="6" destOrd="0" presId="urn:microsoft.com/office/officeart/2005/8/layout/radial5"/>
    <dgm:cxn modelId="{80F885A7-9447-4343-8C6F-DBD9743D5B6B}" type="presParOf" srcId="{C8D3DC92-97A8-449B-95E4-13047D2CF6CB}" destId="{3BEF5C14-7754-4F71-8559-ED106DA1C835}" srcOrd="7" destOrd="0" presId="urn:microsoft.com/office/officeart/2005/8/layout/radial5"/>
    <dgm:cxn modelId="{881F6AB6-774A-402D-A969-E95B5403CA99}" type="presParOf" srcId="{3BEF5C14-7754-4F71-8559-ED106DA1C835}" destId="{BD42B67F-E7C4-4407-8197-393C7DBA4884}" srcOrd="0" destOrd="0" presId="urn:microsoft.com/office/officeart/2005/8/layout/radial5"/>
    <dgm:cxn modelId="{5EECE761-FF67-4387-8C91-D993EECD09BE}" type="presParOf" srcId="{C8D3DC92-97A8-449B-95E4-13047D2CF6CB}" destId="{2BB03FD9-B7EB-4171-95C9-AE0799C3D636}" srcOrd="8" destOrd="0" presId="urn:microsoft.com/office/officeart/2005/8/layout/radial5"/>
    <dgm:cxn modelId="{77F8D3AA-905C-4F9E-9A84-1C12174E93A9}" type="presParOf" srcId="{C8D3DC92-97A8-449B-95E4-13047D2CF6CB}" destId="{9AB3CD15-ED35-44FD-951B-C7183F81B3A0}" srcOrd="9" destOrd="0" presId="urn:microsoft.com/office/officeart/2005/8/layout/radial5"/>
    <dgm:cxn modelId="{6B5B669F-5270-41C7-8EF9-5F1428F96D52}" type="presParOf" srcId="{9AB3CD15-ED35-44FD-951B-C7183F81B3A0}" destId="{042BD719-29E3-4181-BFFC-BC1140353E15}" srcOrd="0" destOrd="0" presId="urn:microsoft.com/office/officeart/2005/8/layout/radial5"/>
    <dgm:cxn modelId="{23461BEC-D33A-41CE-A8C9-68A1778447A8}" type="presParOf" srcId="{C8D3DC92-97A8-449B-95E4-13047D2CF6CB}" destId="{6DA477BF-38BA-4370-A714-4456763400DF}" srcOrd="10" destOrd="0" presId="urn:microsoft.com/office/officeart/2005/8/layout/radial5"/>
    <dgm:cxn modelId="{AB6A53E9-A234-4748-AF21-31F6F32ACAAF}" type="presParOf" srcId="{C8D3DC92-97A8-449B-95E4-13047D2CF6CB}" destId="{9A3B9621-32EC-4B7B-8AEB-EFE76E070D8C}" srcOrd="11" destOrd="0" presId="urn:microsoft.com/office/officeart/2005/8/layout/radial5"/>
    <dgm:cxn modelId="{DFD97CA2-E543-4CFA-8460-B6D0A73CEE88}" type="presParOf" srcId="{9A3B9621-32EC-4B7B-8AEB-EFE76E070D8C}" destId="{BB19BA0B-074A-41CB-BE68-E0856CEB8701}" srcOrd="0" destOrd="0" presId="urn:microsoft.com/office/officeart/2005/8/layout/radial5"/>
    <dgm:cxn modelId="{E9192B60-7856-4EF1-9474-65D297F9D7AA}" type="presParOf" srcId="{C8D3DC92-97A8-449B-95E4-13047D2CF6CB}" destId="{B94BB352-C564-42E2-8923-BE0C4C057C4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0C6E78-D660-439E-99DB-EC64A618DABE}">
      <dsp:nvSpPr>
        <dsp:cNvPr id="0" name=""/>
        <dsp:cNvSpPr/>
      </dsp:nvSpPr>
      <dsp:spPr>
        <a:xfrm>
          <a:off x="3313295" y="1586217"/>
          <a:ext cx="2117337" cy="20841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  <a:latin typeface="Gill Sans MT" pitchFamily="34" charset="0"/>
            </a:rPr>
            <a:t>Dialogue based counselling</a:t>
          </a:r>
          <a:endParaRPr lang="en-GB" sz="24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3313295" y="1586217"/>
        <a:ext cx="2117337" cy="2084149"/>
      </dsp:txXfrm>
    </dsp:sp>
    <dsp:sp modelId="{83F6143F-CC95-4019-A8AE-344FDF5661A2}">
      <dsp:nvSpPr>
        <dsp:cNvPr id="0" name=""/>
        <dsp:cNvSpPr/>
      </dsp:nvSpPr>
      <dsp:spPr>
        <a:xfrm rot="16200000">
          <a:off x="4346551" y="1304681"/>
          <a:ext cx="50825" cy="47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chemeClr val="tx1"/>
            </a:solidFill>
            <a:latin typeface="Gill Sans MT" pitchFamily="34" charset="0"/>
          </a:endParaRPr>
        </a:p>
      </dsp:txBody>
      <dsp:txXfrm rot="16200000">
        <a:off x="4346551" y="1304681"/>
        <a:ext cx="50825" cy="470051"/>
      </dsp:txXfrm>
    </dsp:sp>
    <dsp:sp modelId="{39E11A40-859E-4E62-8AC9-97A7F56848F3}">
      <dsp:nvSpPr>
        <dsp:cNvPr id="0" name=""/>
        <dsp:cNvSpPr/>
      </dsp:nvSpPr>
      <dsp:spPr>
        <a:xfrm>
          <a:off x="3541355" y="-103294"/>
          <a:ext cx="1661218" cy="15936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  <a:latin typeface="Gill Sans MT" pitchFamily="34" charset="0"/>
            </a:rPr>
            <a:t>Essential Newborn care</a:t>
          </a:r>
          <a:endParaRPr lang="en-GB" sz="15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3541355" y="-103294"/>
        <a:ext cx="1661218" cy="1593614"/>
      </dsp:txXfrm>
    </dsp:sp>
    <dsp:sp modelId="{FD2A215A-E895-4A2D-833F-23A17B845D38}">
      <dsp:nvSpPr>
        <dsp:cNvPr id="0" name=""/>
        <dsp:cNvSpPr/>
      </dsp:nvSpPr>
      <dsp:spPr>
        <a:xfrm rot="19849716">
          <a:off x="5333696" y="1818278"/>
          <a:ext cx="136588" cy="47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chemeClr val="tx1"/>
            </a:solidFill>
            <a:latin typeface="Gill Sans MT" pitchFamily="34" charset="0"/>
          </a:endParaRPr>
        </a:p>
      </dsp:txBody>
      <dsp:txXfrm rot="19849716">
        <a:off x="5333696" y="1818278"/>
        <a:ext cx="136588" cy="470051"/>
      </dsp:txXfrm>
    </dsp:sp>
    <dsp:sp modelId="{9668B012-C5DF-477B-8A5D-A8B86EABC22D}">
      <dsp:nvSpPr>
        <dsp:cNvPr id="0" name=""/>
        <dsp:cNvSpPr/>
      </dsp:nvSpPr>
      <dsp:spPr>
        <a:xfrm>
          <a:off x="5386502" y="720078"/>
          <a:ext cx="1814303" cy="16709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  <a:latin typeface="Gill Sans MT" pitchFamily="34" charset="0"/>
            </a:rPr>
            <a:t>Social determinants and support for the most vulnerable</a:t>
          </a:r>
          <a:endParaRPr lang="en-GB" sz="15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5386502" y="720078"/>
        <a:ext cx="1814303" cy="1670951"/>
      </dsp:txXfrm>
    </dsp:sp>
    <dsp:sp modelId="{032CE2D3-8A5C-4619-B47F-BDFE04F0414C}">
      <dsp:nvSpPr>
        <dsp:cNvPr id="0" name=""/>
        <dsp:cNvSpPr/>
      </dsp:nvSpPr>
      <dsp:spPr>
        <a:xfrm rot="1952820">
          <a:off x="5307069" y="3045124"/>
          <a:ext cx="172514" cy="47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chemeClr val="tx1"/>
            </a:solidFill>
            <a:latin typeface="Gill Sans MT" pitchFamily="34" charset="0"/>
          </a:endParaRPr>
        </a:p>
      </dsp:txBody>
      <dsp:txXfrm rot="1952820">
        <a:off x="5307069" y="3045124"/>
        <a:ext cx="172514" cy="470051"/>
      </dsp:txXfrm>
    </dsp:sp>
    <dsp:sp modelId="{B6BE551F-C44C-46CE-ABA4-A90578A6246C}">
      <dsp:nvSpPr>
        <dsp:cNvPr id="0" name=""/>
        <dsp:cNvSpPr/>
      </dsp:nvSpPr>
      <dsp:spPr>
        <a:xfrm>
          <a:off x="5395568" y="3014888"/>
          <a:ext cx="1661218" cy="15936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  <a:latin typeface="Gill Sans MT" pitchFamily="34" charset="0"/>
            </a:rPr>
            <a:t>Early child development</a:t>
          </a:r>
          <a:endParaRPr lang="en-GB" sz="15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5395568" y="3014888"/>
        <a:ext cx="1661218" cy="1593614"/>
      </dsp:txXfrm>
    </dsp:sp>
    <dsp:sp modelId="{3BEF5C14-7754-4F71-8559-ED106DA1C835}">
      <dsp:nvSpPr>
        <dsp:cNvPr id="0" name=""/>
        <dsp:cNvSpPr/>
      </dsp:nvSpPr>
      <dsp:spPr>
        <a:xfrm rot="5400000">
          <a:off x="4346551" y="3481851"/>
          <a:ext cx="50825" cy="47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chemeClr val="tx1"/>
            </a:solidFill>
            <a:latin typeface="Gill Sans MT" pitchFamily="34" charset="0"/>
          </a:endParaRPr>
        </a:p>
      </dsp:txBody>
      <dsp:txXfrm rot="5400000">
        <a:off x="4346551" y="3481851"/>
        <a:ext cx="50825" cy="470051"/>
      </dsp:txXfrm>
    </dsp:sp>
    <dsp:sp modelId="{2BB03FD9-B7EB-4171-95C9-AE0799C3D636}">
      <dsp:nvSpPr>
        <dsp:cNvPr id="0" name=""/>
        <dsp:cNvSpPr/>
      </dsp:nvSpPr>
      <dsp:spPr>
        <a:xfrm>
          <a:off x="3541355" y="3766264"/>
          <a:ext cx="1661218" cy="15936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  <a:latin typeface="Gill Sans MT" pitchFamily="34" charset="0"/>
            </a:rPr>
            <a:t>MHPSS and psychological first aid</a:t>
          </a:r>
          <a:endParaRPr lang="en-GB" sz="15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3541355" y="3766264"/>
        <a:ext cx="1661218" cy="1593614"/>
      </dsp:txXfrm>
    </dsp:sp>
    <dsp:sp modelId="{9AB3CD15-ED35-44FD-951B-C7183F81B3A0}">
      <dsp:nvSpPr>
        <dsp:cNvPr id="0" name=""/>
        <dsp:cNvSpPr/>
      </dsp:nvSpPr>
      <dsp:spPr>
        <a:xfrm rot="9028368">
          <a:off x="3194310" y="3003473"/>
          <a:ext cx="200621" cy="47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chemeClr val="tx1"/>
            </a:solidFill>
            <a:latin typeface="Gill Sans MT" pitchFamily="34" charset="0"/>
          </a:endParaRPr>
        </a:p>
      </dsp:txBody>
      <dsp:txXfrm rot="9028368">
        <a:off x="3194310" y="3003473"/>
        <a:ext cx="200621" cy="470051"/>
      </dsp:txXfrm>
    </dsp:sp>
    <dsp:sp modelId="{6DA477BF-38BA-4370-A714-4456763400DF}">
      <dsp:nvSpPr>
        <dsp:cNvPr id="0" name=""/>
        <dsp:cNvSpPr/>
      </dsp:nvSpPr>
      <dsp:spPr>
        <a:xfrm>
          <a:off x="1579142" y="2942881"/>
          <a:ext cx="1661218" cy="15936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  <a:latin typeface="Gill Sans MT" pitchFamily="34" charset="0"/>
            </a:rPr>
            <a:t>Male involvement</a:t>
          </a:r>
          <a:endParaRPr lang="en-GB" sz="15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1579142" y="2942881"/>
        <a:ext cx="1661218" cy="1593614"/>
      </dsp:txXfrm>
    </dsp:sp>
    <dsp:sp modelId="{9A3B9621-32EC-4B7B-8AEB-EFE76E070D8C}">
      <dsp:nvSpPr>
        <dsp:cNvPr id="0" name=""/>
        <dsp:cNvSpPr/>
      </dsp:nvSpPr>
      <dsp:spPr>
        <a:xfrm rot="12727116">
          <a:off x="3241961" y="1742347"/>
          <a:ext cx="186194" cy="470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chemeClr val="tx1"/>
            </a:solidFill>
            <a:latin typeface="Gill Sans MT" pitchFamily="34" charset="0"/>
          </a:endParaRPr>
        </a:p>
      </dsp:txBody>
      <dsp:txXfrm rot="12727116">
        <a:off x="3241961" y="1742347"/>
        <a:ext cx="186194" cy="470051"/>
      </dsp:txXfrm>
    </dsp:sp>
    <dsp:sp modelId="{B94BB352-C564-42E2-8923-BE0C4C057C4C}">
      <dsp:nvSpPr>
        <dsp:cNvPr id="0" name=""/>
        <dsp:cNvSpPr/>
      </dsp:nvSpPr>
      <dsp:spPr>
        <a:xfrm>
          <a:off x="1656191" y="648070"/>
          <a:ext cx="1661218" cy="15936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  <a:latin typeface="Gill Sans MT" pitchFamily="34" charset="0"/>
            </a:rPr>
            <a:t>Early detection and prevention of paediatric HIV</a:t>
          </a:r>
          <a:endParaRPr lang="en-GB" sz="15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1656191" y="648070"/>
        <a:ext cx="1661218" cy="159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72CA44D-3234-428D-AED6-49DD8CEDAF18}" type="datetimeFigureOut">
              <a:rPr lang="en-US"/>
              <a:pPr/>
              <a:t>4/19/2015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CDE16CD-AC0E-42A2-BC65-E2C9A2A274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en-GB" sz="1600" dirty="0" smtClean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DF6C-3756-4C27-9B21-2433D650E2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15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3416-132C-4D6F-8DDD-6CCA550B5115}" type="datetimeFigureOut">
              <a:rPr lang="en-US"/>
              <a:pPr>
                <a:defRPr/>
              </a:pPr>
              <a:t>4/19/2015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DEAF-21D1-4B10-AB23-CFB99B2CE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F40663-094A-40AD-8A85-39800DA893C7}" type="datetimeFigureOut">
              <a:rPr lang="en-US" smtClean="0"/>
              <a:pPr/>
              <a:t>4/19/2015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20051-6C08-41BB-9D5A-2BC2DC4D38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FB505-514D-492A-9ABF-5B9B1EA5B1FF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90DF2-37C9-4F75-A7F7-6C8CB0A57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FB505-514D-492A-9ABF-5B9B1EA5B1FF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90DF2-37C9-4F75-A7F7-6C8CB0A57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F40663-094A-40AD-8A85-39800DA893C7}" type="datetimeFigureOut">
              <a:rPr lang="en-US" smtClean="0"/>
              <a:pPr/>
              <a:t>4/19/2015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20051-6C08-41BB-9D5A-2BC2DC4D38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3416-132C-4D6F-8DDD-6CCA550B5115}" type="datetimeFigureOut">
              <a:rPr lang="en-US"/>
              <a:pPr>
                <a:defRPr/>
              </a:pPr>
              <a:t>4/19/2015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DEAF-21D1-4B10-AB23-CFB99B2CE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F40663-094A-40AD-8A85-39800DA893C7}" type="datetimeFigureOut">
              <a:rPr lang="en-US" smtClean="0"/>
              <a:pPr/>
              <a:t>4/19/2015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20051-6C08-41BB-9D5A-2BC2DC4D38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3416-132C-4D6F-8DDD-6CCA550B5115}" type="datetimeFigureOut">
              <a:rPr lang="en-US"/>
              <a:pPr>
                <a:defRPr/>
              </a:pPr>
              <a:t>4/19/2015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DEAF-21D1-4B10-AB23-CFB99B2CE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3416-132C-4D6F-8DDD-6CCA550B5115}" type="datetimeFigureOut">
              <a:rPr lang="en-US"/>
              <a:pPr>
                <a:defRPr/>
              </a:pPr>
              <a:t>4/19/2015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DEAF-21D1-4B10-AB23-CFB99B2CE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F40663-094A-40AD-8A85-39800DA893C7}" type="datetimeFigureOut">
              <a:rPr lang="en-US" smtClean="0"/>
              <a:pPr/>
              <a:t>4/19/2015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20051-6C08-41BB-9D5A-2BC2DC4D38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675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email"/>
          <a:srcRect r="-833"/>
          <a:stretch>
            <a:fillRect/>
          </a:stretch>
        </p:blipFill>
        <p:spPr bwMode="auto">
          <a:xfrm>
            <a:off x="0" y="6380163"/>
            <a:ext cx="92202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41191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Working in maternal and child health, nutrition, HIV and AIDS, and water, sanitation and hygiene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763" y="304800"/>
            <a:ext cx="36814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Gill Sans MT" pitchFamily="34" charset="0"/>
                <a:cs typeface="+mn-cs"/>
              </a:rPr>
              <a:t>Global Health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888" y="388938"/>
            <a:ext cx="3532187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0" y="152400"/>
            <a:ext cx="9906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9888" y="922338"/>
            <a:ext cx="35702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Gill Sans MT" pitchFamily="34" charset="0"/>
                <a:cs typeface="+mn-cs"/>
              </a:rPr>
              <a:t>and WASH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FB505-514D-492A-9ABF-5B9B1EA5B1FF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90DF2-37C9-4F75-A7F7-6C8CB0A57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email"/>
          <a:srcRect r="-833"/>
          <a:stretch>
            <a:fillRect/>
          </a:stretch>
        </p:blipFill>
        <p:spPr bwMode="auto">
          <a:xfrm>
            <a:off x="0" y="6364288"/>
            <a:ext cx="92202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72350" y="33338"/>
            <a:ext cx="17716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69888" y="762000"/>
            <a:ext cx="6335712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8763" y="693738"/>
            <a:ext cx="6675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Gill Sans MT" pitchFamily="34" charset="0"/>
                <a:cs typeface="+mn-cs"/>
              </a:rPr>
              <a:t>Global Health and WASH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1191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Working in maternal and child health, nutrition, HIV and AIDS, and water, sanitation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447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388938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6400800"/>
            <a:ext cx="8686800" cy="0"/>
          </a:xfrm>
          <a:prstGeom prst="line">
            <a:avLst/>
          </a:prstGeom>
          <a:ln w="63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6400800"/>
            <a:ext cx="868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EMPOWER, EQUIP, ADVOCATE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9063"/>
            <a:ext cx="86868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5897D"/>
                </a:solidFill>
                <a:latin typeface="Gill Sans MT" pitchFamily="34" charset="0"/>
                <a:cs typeface="+mn-cs"/>
              </a:rPr>
              <a:t>GLOBAL HEALTH &amp; WASH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95897D"/>
                </a:solidFill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rtl="0">
              <a:buFont typeface="Courier New" pitchFamily="49" charset="0"/>
              <a:buChar char="o"/>
              <a:defRPr lang="en-US" sz="2400" b="0" i="0" u="none" strike="noStrike" baseline="0" smtClean="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88" r:id="rId5"/>
    <p:sldLayoutId id="2147483707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sz="4000" kern="1200">
          <a:solidFill>
            <a:srgbClr val="7F7F7F"/>
          </a:solidFill>
          <a:latin typeface="Gill Sans MT"/>
          <a:ea typeface="ＭＳ Ｐゴシック" pitchFamily="-1" charset="-128"/>
          <a:cs typeface="Gill Sans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4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4" r:id="rId3"/>
    <p:sldLayoutId id="2147483705" r:id="rId4"/>
    <p:sldLayoutId id="2147483706" r:id="rId5"/>
    <p:sldLayoutId id="2147483708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1" r:id="rId2"/>
    <p:sldLayoutId id="2147483712" r:id="rId3"/>
    <p:sldLayoutId id="2147483761" r:id="rId4"/>
    <p:sldLayoutId id="2147483763" r:id="rId5"/>
    <p:sldLayoutId id="2147483771" r:id="rId6"/>
    <p:sldLayoutId id="2147483777" r:id="rId7"/>
    <p:sldLayoutId id="2147483778" r:id="rId8"/>
    <p:sldLayoutId id="2147483780" r:id="rId9"/>
    <p:sldLayoutId id="2147483781" r:id="rId10"/>
    <p:sldLayoutId id="2147483782" r:id="rId11"/>
    <p:sldLayoutId id="2147483783" r:id="rId12"/>
    <p:sldLayoutId id="2147483785" r:id="rId13"/>
    <p:sldLayoutId id="2147483786" r:id="rId14"/>
    <p:sldLayoutId id="2147483788" r:id="rId15"/>
    <p:sldLayoutId id="2147483789" r:id="rId16"/>
    <p:sldLayoutId id="2147483791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P0197"/>
          <p:cNvPicPr/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827584" y="1700808"/>
            <a:ext cx="81369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131840" y="3789040"/>
            <a:ext cx="6012160" cy="22566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TTC 2</a:t>
            </a:r>
            <a:r>
              <a:rPr kumimoji="0" lang="en-US" sz="4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nd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 edition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A </a:t>
            </a:r>
            <a:r>
              <a:rPr kumimoji="0" lang="en-GB" sz="3600" b="1" i="1" u="none" strike="noStrike" kern="1200" cap="none" spc="0" normalizeH="0" baseline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family-centred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 psychosocial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ＭＳ Ｐゴシック" pitchFamily="-1" charset="-128"/>
                <a:cs typeface="Gill Sans MT"/>
              </a:rPr>
              <a:t>approach to household health visiting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3" y="2106991"/>
            <a:ext cx="571500" cy="59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9" y="2912053"/>
            <a:ext cx="457200" cy="60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4723965"/>
            <a:ext cx="676275" cy="73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90812"/>
            <a:ext cx="685800" cy="4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8600" y="3677192"/>
            <a:ext cx="685800" cy="85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876" y="3837923"/>
            <a:ext cx="78661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 </a:t>
            </a:r>
            <a:r>
              <a:rPr lang="en-US" b="1" dirty="0" smtClean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TOUCH BABY!</a:t>
            </a:r>
            <a:r>
              <a:rPr lang="en-US" dirty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Newborn </a:t>
            </a:r>
            <a:r>
              <a:rPr lang="en-US" sz="1600" dirty="0"/>
              <a:t>babies love feeling mom’s body – her touch, heat, sounds that the baby used to live in while in the womb.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429" y="2806862"/>
            <a:ext cx="8056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&amp; SING to BABY!</a:t>
            </a:r>
            <a:r>
              <a:rPr lang="en-US" dirty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Newborn babies are able to hear </a:t>
            </a:r>
            <a:r>
              <a:rPr lang="en-US" sz="1600" dirty="0" smtClean="0"/>
              <a:t>well, learn </a:t>
            </a:r>
            <a:r>
              <a:rPr lang="en-US" sz="1600" dirty="0"/>
              <a:t>sounds, </a:t>
            </a:r>
            <a:r>
              <a:rPr lang="en-US" sz="1600" dirty="0" smtClean="0"/>
              <a:t>and communicate vocally and with body language. Talking and singing are critical </a:t>
            </a:r>
            <a:r>
              <a:rPr lang="en-US" sz="1600" dirty="0"/>
              <a:t>for the development of babies’ </a:t>
            </a:r>
            <a:r>
              <a:rPr lang="en-US" sz="1600" dirty="0" smtClean="0"/>
              <a:t>language and intellect, and for soothing.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5429" y="1835767"/>
            <a:ext cx="8020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&amp; SMILE at BABY!</a:t>
            </a:r>
            <a:r>
              <a:rPr lang="en-US" dirty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Newborn babies are able to </a:t>
            </a:r>
            <a:r>
              <a:rPr lang="en-US" sz="1600" dirty="0" smtClean="0"/>
              <a:t>see </a:t>
            </a:r>
            <a:r>
              <a:rPr lang="en-US" sz="1600" dirty="0"/>
              <a:t>at birth fairly clearly </a:t>
            </a:r>
            <a:r>
              <a:rPr lang="en-US" sz="1600" dirty="0" smtClean="0"/>
              <a:t>(about </a:t>
            </a:r>
            <a:r>
              <a:rPr lang="en-US" sz="1600" dirty="0"/>
              <a:t>the distance between the mother’s face and the baby’s face while the mother is </a:t>
            </a:r>
            <a:r>
              <a:rPr lang="en-US" sz="1600" dirty="0" smtClean="0"/>
              <a:t>breastfeeding) – they love eye contact, faces and smiles.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78876" y="4659791"/>
            <a:ext cx="7866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with BABY!</a:t>
            </a:r>
            <a:r>
              <a:rPr lang="en-US" dirty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For their brains to develop, babies need </a:t>
            </a:r>
            <a:r>
              <a:rPr lang="en-US" sz="1600" dirty="0" smtClean="0"/>
              <a:t>body movement,  positive human interactions, and opportunities to touch, explore and play with age-appropriate toys.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78876" y="5699563"/>
            <a:ext cx="72214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to BABY!</a:t>
            </a:r>
            <a:r>
              <a:rPr lang="en-US" dirty="0">
                <a:solidFill>
                  <a:srgbClr val="E98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Babies love </a:t>
            </a:r>
            <a:r>
              <a:rPr lang="en-US" sz="1600" dirty="0"/>
              <a:t>the sound of </a:t>
            </a:r>
            <a:r>
              <a:rPr lang="en-US" sz="1600" dirty="0" smtClean="0"/>
              <a:t>language, looking at pictures, and the intimacy of interaction with caregivers during reading. </a:t>
            </a:r>
            <a:endParaRPr lang="en-US" sz="1600" dirty="0"/>
          </a:p>
        </p:txBody>
      </p:sp>
      <p:sp>
        <p:nvSpPr>
          <p:cNvPr id="19" name="Text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73083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2200" b="1" dirty="0" err="1" smtClean="0">
                <a:solidFill>
                  <a:srgbClr val="E98808"/>
                </a:solidFill>
                <a:latin typeface="Gill Sans MT" pitchFamily="34" charset="0"/>
              </a:rPr>
              <a:t>ttC</a:t>
            </a:r>
            <a:r>
              <a:rPr lang="en-US" altLang="en-US" sz="2200" b="1" dirty="0" smtClean="0">
                <a:solidFill>
                  <a:srgbClr val="E98808"/>
                </a:solidFill>
                <a:latin typeface="Gill Sans MT" pitchFamily="34" charset="0"/>
              </a:rPr>
              <a:t> Home Visitor Actions:  Watch and encourage </a:t>
            </a:r>
            <a:r>
              <a:rPr lang="en-US" altLang="en-US" sz="2200" b="1" dirty="0">
                <a:solidFill>
                  <a:srgbClr val="E98808"/>
                </a:solidFill>
                <a:latin typeface="Gill Sans MT" pitchFamily="34" charset="0"/>
              </a:rPr>
              <a:t>p</a:t>
            </a:r>
            <a:r>
              <a:rPr lang="en-US" altLang="en-US" sz="2200" b="1" dirty="0" smtClean="0">
                <a:solidFill>
                  <a:srgbClr val="E98808"/>
                </a:solidFill>
                <a:latin typeface="Gill Sans MT" pitchFamily="34" charset="0"/>
              </a:rPr>
              <a:t>arents to do these things with their baby, beginning at birth </a:t>
            </a:r>
            <a:endParaRPr lang="en-US" altLang="en-US" sz="2200" b="1" i="1" dirty="0">
              <a:solidFill>
                <a:srgbClr val="E9880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2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4" y="1171454"/>
            <a:ext cx="8484473" cy="487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Gill Sans MT" pitchFamily="34" charset="0"/>
              </a:rPr>
              <a:t>Consider and identify barriers to child development</a:t>
            </a:r>
            <a:endParaRPr lang="en-GB" sz="28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4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Gill Sans MT" pitchFamily="34" charset="0"/>
              </a:rPr>
              <a:t>Appreciative enquiry</a:t>
            </a:r>
            <a:endParaRPr lang="en-GB" sz="40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1052736"/>
          <a:ext cx="88204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332656"/>
            <a:ext cx="83820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TTC is (behaviour change) “Counselling”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Generic health promotion messaging has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limited impact on behaviour,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 especially where there are personal, cultural, financial and geographic barriers to adopting a healthy practice.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Engages the family in discussions on current health practices,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identifies barriers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to the preferred practice through dialogue, and then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negotiates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a feasible change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to current practice based on their individual circumstances.  They then follow up to confirm if new practice was adopted.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51520" y="5106888"/>
            <a:ext cx="8568952" cy="1346448"/>
          </a:xfrm>
          <a:prstGeom prst="irregularSeal1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Gill Sans MT" pitchFamily="34" charset="0"/>
              </a:rPr>
              <a:t>If there isn’t a dialogue, it isn’t ttC!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1" indent="-660400">
              <a:buNone/>
            </a:pPr>
            <a:r>
              <a:rPr lang="en-US" sz="1800" b="1" dirty="0" smtClean="0">
                <a:latin typeface="Gill Sans MT" pitchFamily="34" charset="0"/>
              </a:rPr>
              <a:t>Pros: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CHWs often deliver health messages to families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Gets to the home and individuals that need information including most vulnerable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Gives the message at the right time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If </a:t>
            </a:r>
            <a:r>
              <a:rPr lang="en-US" sz="1800" b="1" dirty="0" smtClean="0">
                <a:latin typeface="Gill Sans MT" pitchFamily="34" charset="0"/>
              </a:rPr>
              <a:t>KNOWLEDGE IS THE BARRIER </a:t>
            </a:r>
            <a:r>
              <a:rPr lang="en-US" sz="1800" dirty="0" smtClean="0">
                <a:latin typeface="Gill Sans MT" pitchFamily="34" charset="0"/>
              </a:rPr>
              <a:t>this may be enough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Still not considering individual needs and circumstances in a systematic way</a:t>
            </a:r>
          </a:p>
          <a:p>
            <a:pPr marL="457200" lvl="1" indent="0">
              <a:buNone/>
            </a:pPr>
            <a:endParaRPr lang="en-US" sz="2000" b="1" dirty="0" smtClean="0">
              <a:latin typeface="Gill Sans MT" pitchFamily="34" charset="0"/>
            </a:endParaRPr>
          </a:p>
          <a:p>
            <a:pPr marL="2778125" lvl="1" indent="179388">
              <a:buNone/>
            </a:pPr>
            <a:r>
              <a:rPr lang="en-US" sz="1800" b="1" dirty="0" smtClean="0">
                <a:latin typeface="Gill Sans MT" pitchFamily="34" charset="0"/>
              </a:rPr>
              <a:t>Limitations:</a:t>
            </a:r>
          </a:p>
          <a:p>
            <a:pPr marL="2778125" lvl="1" indent="179388">
              <a:buNone/>
            </a:pPr>
            <a:endParaRPr lang="en-US" sz="1800" b="1" dirty="0" smtClean="0">
              <a:latin typeface="Gill Sans MT" pitchFamily="34" charset="0"/>
            </a:endParaRPr>
          </a:p>
          <a:p>
            <a:pPr marL="2778125" lvl="1" indent="179388"/>
            <a:r>
              <a:rPr lang="en-US" sz="2000" b="1" dirty="0" smtClean="0">
                <a:latin typeface="Gill Sans MT" pitchFamily="34" charset="0"/>
              </a:rPr>
              <a:t> Lecturing doesn’t change </a:t>
            </a:r>
            <a:r>
              <a:rPr lang="en-US" sz="2000" b="1" dirty="0" err="1" smtClean="0">
                <a:latin typeface="Gill Sans MT" pitchFamily="34" charset="0"/>
              </a:rPr>
              <a:t>behaviour</a:t>
            </a:r>
            <a:endParaRPr lang="en-US" sz="2000" b="1" dirty="0" smtClean="0">
              <a:latin typeface="Gill Sans MT" pitchFamily="34" charset="0"/>
            </a:endParaRPr>
          </a:p>
          <a:p>
            <a:pPr marL="2778125" lvl="1" indent="179388"/>
            <a:r>
              <a:rPr lang="en-US" sz="2000" dirty="0" smtClean="0">
                <a:latin typeface="Gill Sans MT" pitchFamily="34" charset="0"/>
              </a:rPr>
              <a:t> Especially when the barrier is not knowledge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3" y="3960636"/>
            <a:ext cx="2580876" cy="24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Gill Sans MT" pitchFamily="34" charset="0"/>
              </a:rPr>
              <a:t>Individual Health Promotion – the ‘classic’ CHW model</a:t>
            </a:r>
          </a:p>
          <a:p>
            <a:endParaRPr lang="en-GB" sz="28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3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260648"/>
            <a:ext cx="6876256" cy="53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sz="4000" b="1" dirty="0" smtClean="0">
                <a:solidFill>
                  <a:schemeClr val="accent6"/>
                </a:solidFill>
                <a:latin typeface="Gill Sans MT" pitchFamily="34" charset="0"/>
              </a:rPr>
              <a:t>TTC Counselling...</a:t>
            </a:r>
            <a:endParaRPr lang="en-GB" sz="40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  <p:pic>
        <p:nvPicPr>
          <p:cNvPr id="4" name="Picture 2" descr="C:\Users\walkerp\Pictures\CHW pictures\D395-0710-68_4970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1"/>
            <a:ext cx="3168352" cy="2114551"/>
          </a:xfrm>
          <a:prstGeom prst="rect">
            <a:avLst/>
          </a:prstGeom>
          <a:noFill/>
        </p:spPr>
      </p:pic>
      <p:pic>
        <p:nvPicPr>
          <p:cNvPr id="5" name="Picture 4" descr="IMGP0197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80112" y="3501008"/>
            <a:ext cx="3136032" cy="253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0" y="3933056"/>
            <a:ext cx="4680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2100" dirty="0" smtClean="0">
                <a:latin typeface="Gill Sans MT" pitchFamily="34" charset="0"/>
              </a:rPr>
              <a:t>Targets the decision makers in the home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100" dirty="0" smtClean="0">
                <a:latin typeface="Gill Sans MT" pitchFamily="34" charset="0"/>
              </a:rPr>
              <a:t>Garner support for behaviour change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100" dirty="0" smtClean="0">
                <a:latin typeface="Gill Sans MT" pitchFamily="34" charset="0"/>
              </a:rPr>
              <a:t>Empower families to take their own decisions without ‘giving instructions’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1268760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GB" sz="2000" dirty="0" smtClean="0">
                <a:latin typeface="Gill Sans MT" pitchFamily="34" charset="0"/>
              </a:rPr>
              <a:t>Considers individual circumstances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sz="2000" dirty="0" smtClean="0">
                <a:latin typeface="Gill Sans MT" pitchFamily="34" charset="0"/>
              </a:rPr>
              <a:t>Establishes rapport and trust with the family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sz="2000" dirty="0" smtClean="0">
                <a:latin typeface="Gill Sans MT" pitchFamily="34" charset="0"/>
              </a:rPr>
              <a:t>Identify the </a:t>
            </a:r>
            <a:r>
              <a:rPr lang="en-GB" sz="2000" b="1" dirty="0" smtClean="0">
                <a:latin typeface="Gill Sans MT" pitchFamily="34" charset="0"/>
              </a:rPr>
              <a:t>BARRIERS</a:t>
            </a:r>
            <a:r>
              <a:rPr lang="en-GB" sz="2000" dirty="0" smtClean="0">
                <a:latin typeface="Gill Sans MT" pitchFamily="34" charset="0"/>
              </a:rPr>
              <a:t> to health practices</a:t>
            </a:r>
            <a:endParaRPr lang="en-GB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908720"/>
          <a:ext cx="8280920" cy="4884260"/>
        </p:xfrm>
        <a:graphic>
          <a:graphicData uri="http://schemas.openxmlformats.org/drawingml/2006/table">
            <a:tbl>
              <a:tblPr/>
              <a:tblGrid>
                <a:gridCol w="4126643"/>
                <a:gridCol w="4154277"/>
              </a:tblGrid>
              <a:tr h="361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i="1" dirty="0">
                          <a:latin typeface="Gill Sans MT Light"/>
                          <a:ea typeface="Times New Roman"/>
                          <a:cs typeface="Gill Sans MT Light"/>
                        </a:rPr>
                        <a:t>7 Interventions for Pregnant Women</a:t>
                      </a:r>
                      <a:endParaRPr lang="en-GB" sz="1800" dirty="0">
                        <a:latin typeface="Gill Sans MT Light"/>
                        <a:ea typeface="Times New Roman"/>
                        <a:cs typeface="Gill Sans MT Light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E2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i="1">
                          <a:latin typeface="Gill Sans MT Light"/>
                          <a:ea typeface="Times New Roman"/>
                          <a:cs typeface="Gill Sans MT Light"/>
                        </a:rPr>
                        <a:t>11 Interventions for Children under 2</a:t>
                      </a:r>
                      <a:endParaRPr lang="en-GB" sz="1800">
                        <a:latin typeface="Gill Sans MT Light"/>
                        <a:ea typeface="Times New Roman"/>
                        <a:cs typeface="Gill Sans MT Light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E2C"/>
                    </a:solidFill>
                  </a:tcPr>
                </a:tc>
              </a:tr>
              <a:tr h="4319492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Psychological first aid (PFA) for supportive counselling of women experiencing perinatal mental health or psychosocial difficulties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Recommendations for supportive care of the most vulnerable pregnancies (e.g. adolescents, HIV positive, women with disabilities or health problems, women experiencing psychosocial difficulties in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pregnancy)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 smtClean="0"/>
                        <a:t>Registration of eligible women and girls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GB" sz="1600" dirty="0">
                        <a:solidFill>
                          <a:srgbClr val="000000"/>
                        </a:solidFill>
                        <a:latin typeface="Gill Sans MT" pitchFamily="34" charset="0"/>
                        <a:ea typeface="Times New Roman"/>
                        <a:cs typeface="Gill Sans MT Light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Chlorhexidine cord care for the newborn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Supportive home care for the small baby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Counselling caregivers for child development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birth to two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years)</a:t>
                      </a:r>
                      <a:r>
                        <a:rPr lang="en-GB" sz="1600" dirty="0" smtClean="0">
                          <a:latin typeface="Gill Sans MT" pitchFamily="34" charset="0"/>
                        </a:rPr>
                        <a:t> </a:t>
                      </a:r>
                    </a:p>
                    <a:p>
                      <a:pPr marL="228600" marR="0" lvl="0" indent="-2286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GB" sz="1600" dirty="0" smtClean="0">
                          <a:latin typeface="Gill Sans MT" pitchFamily="34" charset="0"/>
                        </a:rPr>
                        <a:t>Involve the father in ECCD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Supportive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care for vulnerable children (birth to two years)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MUAC screening and detection of complications of malnutrition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Early detection of HIV positive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Times New Roman"/>
                          <a:cs typeface="Gill Sans MT Light"/>
                        </a:rPr>
                        <a:t>infants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600" dirty="0" smtClean="0">
                          <a:latin typeface="Gill Sans MT" pitchFamily="34" charset="0"/>
                        </a:rPr>
                        <a:t>Updates to the PMTCT recommendations</a:t>
                      </a:r>
                    </a:p>
                    <a:p>
                      <a:pPr lvl="0"/>
                      <a:r>
                        <a:rPr lang="en-GB" sz="1600" dirty="0" smtClean="0">
                          <a:latin typeface="Gill Sans MT" pitchFamily="34" charset="0"/>
                        </a:rPr>
                        <a:t>Essential newborn care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GB" sz="1600" dirty="0">
                        <a:solidFill>
                          <a:srgbClr val="000000"/>
                        </a:solidFill>
                        <a:latin typeface="Gill Sans MT" pitchFamily="34" charset="0"/>
                        <a:ea typeface="Times New Roman"/>
                        <a:cs typeface="Gill Sans MT Light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79512" y="241484"/>
            <a:ext cx="6348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TTC</a:t>
            </a:r>
            <a:r>
              <a:rPr kumimoji="0" lang="en-GB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en-GB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en-GB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edition new content options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half" idx="4294967295"/>
          </p:nvPr>
        </p:nvSpPr>
        <p:spPr>
          <a:xfrm>
            <a:off x="251520" y="0"/>
            <a:ext cx="6696744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accent6"/>
                </a:solidFill>
                <a:latin typeface="Gill Sans MT" pitchFamily="34" charset="0"/>
              </a:rPr>
              <a:t>Integration of Perinatal Mental Health and Psychosocial support (MHPSS)</a:t>
            </a:r>
            <a:endParaRPr lang="en-GB" sz="28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124744"/>
            <a:ext cx="5631160" cy="504745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sz="2200" b="1" i="1" dirty="0" smtClean="0">
                <a:latin typeface="Gill Sans MT" pitchFamily="34" charset="0"/>
              </a:rPr>
              <a:t>Detect and respond appropriately to MHPSS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latin typeface="Gill Sans MT" pitchFamily="34" charset="0"/>
              </a:rPr>
              <a:t>This </a:t>
            </a:r>
            <a:r>
              <a:rPr lang="en-GB" sz="2200" dirty="0" smtClean="0">
                <a:solidFill>
                  <a:srgbClr val="FF0000"/>
                </a:solidFill>
                <a:latin typeface="Gill Sans MT" pitchFamily="34" charset="0"/>
              </a:rPr>
              <a:t>is not a mental health intervention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latin typeface="Gill Sans MT" pitchFamily="34" charset="0"/>
              </a:rPr>
              <a:t>Works on the </a:t>
            </a:r>
            <a:r>
              <a:rPr lang="en-GB" sz="2200" dirty="0" smtClean="0">
                <a:solidFill>
                  <a:srgbClr val="FF0000"/>
                </a:solidFill>
                <a:latin typeface="Gill Sans MT" pitchFamily="34" charset="0"/>
              </a:rPr>
              <a:t>“Do No Harm” </a:t>
            </a:r>
            <a:r>
              <a:rPr lang="en-GB" sz="2200" dirty="0" smtClean="0">
                <a:latin typeface="Gill Sans MT" pitchFamily="34" charset="0"/>
              </a:rPr>
              <a:t>principle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latin typeface="Gill Sans MT" pitchFamily="34" charset="0"/>
              </a:rPr>
              <a:t>Psychological first aid skills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latin typeface="Gill Sans MT" pitchFamily="34" charset="0"/>
              </a:rPr>
              <a:t>Recognise signs of mental health &amp; psychosocial problems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latin typeface="Gill Sans MT" pitchFamily="34" charset="0"/>
              </a:rPr>
              <a:t>Causes / risk factors for MHPS issues such as violence, support issues, perinatal mental health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latin typeface="Gill Sans MT" pitchFamily="34" charset="0"/>
              </a:rPr>
              <a:t>Positive and negative coping strategies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latin typeface="Gill Sans MT" pitchFamily="34" charset="0"/>
              </a:rPr>
              <a:t>Supporting  the most vulnerable cases</a:t>
            </a:r>
          </a:p>
        </p:txBody>
      </p:sp>
      <p:pic>
        <p:nvPicPr>
          <p:cNvPr id="6" name="Picture 1" descr="C:\Users\walkerp\Dropbox\Michaela\Photos of TTC\father and baby\D258 0156 3_3749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1484784"/>
            <a:ext cx="2120699" cy="3177564"/>
          </a:xfrm>
          <a:prstGeom prst="rect">
            <a:avLst/>
          </a:prstGeom>
          <a:noFill/>
        </p:spPr>
      </p:pic>
      <p:pic>
        <p:nvPicPr>
          <p:cNvPr id="7" name="Picture 2" descr="C:\Users\walkerp\Dropbox\Michaela\Photos of TTC\distress\D395 0747 17_4966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9" y="4291479"/>
            <a:ext cx="2699792" cy="1801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walkerp\Dropbox\Michaela\Photos of TTC\father and baby\D022 0047 06_912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0776" y="980728"/>
            <a:ext cx="1413224" cy="2116390"/>
          </a:xfrm>
          <a:prstGeom prst="rect">
            <a:avLst/>
          </a:prstGeom>
          <a:noFill/>
        </p:spPr>
      </p:pic>
      <p:pic>
        <p:nvPicPr>
          <p:cNvPr id="103426" name="Picture 2" descr="https://fuckawesome.files.wordpress.com/2012/07/preg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0384" y="980728"/>
            <a:ext cx="2051976" cy="2051977"/>
          </a:xfrm>
          <a:prstGeom prst="rect">
            <a:avLst/>
          </a:prstGeom>
          <a:noFill/>
        </p:spPr>
      </p:pic>
      <p:pic>
        <p:nvPicPr>
          <p:cNvPr id="3" name="Picture 2" descr="C:\Users\walkerp\Dropbox\Michaela\Photos of TTC\father and baby\D258 0154 20_3748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0632" y="2972970"/>
            <a:ext cx="3419880" cy="1824181"/>
          </a:xfrm>
          <a:prstGeom prst="rect">
            <a:avLst/>
          </a:prstGeom>
          <a:noFill/>
        </p:spPr>
      </p:pic>
      <p:pic>
        <p:nvPicPr>
          <p:cNvPr id="5" name="Picture 5" descr="C:\Users\walkerp\Dropbox\Michaela\Photos of TTC\father and baby\D052 0081 65_2453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60631" y="4797152"/>
            <a:ext cx="3419881" cy="17602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268760"/>
            <a:ext cx="55446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GB" sz="2800" b="1" dirty="0" smtClean="0">
                <a:latin typeface="Gill Sans MT" pitchFamily="34" charset="0"/>
              </a:rPr>
              <a:t>The neglected parent  - </a:t>
            </a:r>
          </a:p>
          <a:p>
            <a:pPr marL="725488" lvl="1" indent="-268288"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Are </a:t>
            </a:r>
            <a:r>
              <a:rPr lang="en-GB" sz="2400" dirty="0" smtClean="0">
                <a:solidFill>
                  <a:schemeClr val="accent6"/>
                </a:solidFill>
                <a:latin typeface="Gill Sans MT" pitchFamily="34" charset="0"/>
              </a:rPr>
              <a:t>financial decision makers</a:t>
            </a:r>
          </a:p>
          <a:p>
            <a:pPr marL="725488" lvl="1" indent="-268288"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Influence the </a:t>
            </a:r>
            <a:r>
              <a:rPr lang="en-GB" sz="2400" dirty="0" smtClean="0">
                <a:solidFill>
                  <a:schemeClr val="accent6"/>
                </a:solidFill>
                <a:latin typeface="Gill Sans MT" pitchFamily="34" charset="0"/>
              </a:rPr>
              <a:t>psychological wellbeing </a:t>
            </a:r>
            <a:r>
              <a:rPr lang="en-GB" sz="2400" dirty="0" smtClean="0">
                <a:latin typeface="Gill Sans MT" pitchFamily="34" charset="0"/>
              </a:rPr>
              <a:t>of mother and baby</a:t>
            </a:r>
          </a:p>
          <a:p>
            <a:pPr marL="725488" lvl="1" indent="-268288"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Experience </a:t>
            </a:r>
            <a:r>
              <a:rPr lang="en-GB" sz="2400" dirty="0" smtClean="0">
                <a:solidFill>
                  <a:schemeClr val="accent6"/>
                </a:solidFill>
                <a:latin typeface="Gill Sans MT" pitchFamily="34" charset="0"/>
              </a:rPr>
              <a:t>psychosocial challenges </a:t>
            </a:r>
            <a:r>
              <a:rPr lang="en-GB" sz="2400" dirty="0" smtClean="0">
                <a:latin typeface="Gill Sans MT" pitchFamily="34" charset="0"/>
              </a:rPr>
              <a:t>during and after their partner gives birth</a:t>
            </a:r>
          </a:p>
          <a:p>
            <a:pPr marL="725488" lvl="1" indent="-268288"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Have </a:t>
            </a:r>
            <a:r>
              <a:rPr lang="en-GB" sz="2400" dirty="0" smtClean="0">
                <a:solidFill>
                  <a:schemeClr val="accent6"/>
                </a:solidFill>
                <a:latin typeface="Gill Sans MT" pitchFamily="34" charset="0"/>
              </a:rPr>
              <a:t>impact</a:t>
            </a:r>
            <a:r>
              <a:rPr lang="en-GB" sz="2400" dirty="0" smtClean="0">
                <a:latin typeface="Gill Sans MT" pitchFamily="34" charset="0"/>
              </a:rPr>
              <a:t> on early child development cognitive and motor skills</a:t>
            </a:r>
          </a:p>
          <a:p>
            <a:pPr marL="725488" lvl="1" indent="-268288"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Can be perpetrators of </a:t>
            </a:r>
            <a:r>
              <a:rPr lang="en-GB" sz="2400" dirty="0" smtClean="0">
                <a:solidFill>
                  <a:schemeClr val="accent6"/>
                </a:solidFill>
                <a:latin typeface="Gill Sans MT" pitchFamily="34" charset="0"/>
              </a:rPr>
              <a:t>violence</a:t>
            </a:r>
            <a:r>
              <a:rPr lang="en-GB" sz="2400" dirty="0" smtClean="0">
                <a:latin typeface="Gill Sans MT" pitchFamily="34" charset="0"/>
              </a:rPr>
              <a:t> in the home which damages maternal and child meant health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0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chemeClr val="accent6"/>
                </a:solidFill>
                <a:latin typeface="Gill Sans MT" pitchFamily="34" charset="0"/>
              </a:rPr>
              <a:t>Promoting Male Involvement in TTC</a:t>
            </a:r>
            <a:endParaRPr lang="en-GB" sz="34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3884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3000" dirty="0" smtClean="0">
                <a:latin typeface="Gill Sans MT" pitchFamily="34" charset="0"/>
              </a:rPr>
              <a:t>Stories include </a:t>
            </a:r>
            <a:r>
              <a:rPr lang="en-GB" sz="3000" dirty="0" smtClean="0">
                <a:solidFill>
                  <a:schemeClr val="accent6"/>
                </a:solidFill>
                <a:latin typeface="Gill Sans MT" pitchFamily="34" charset="0"/>
              </a:rPr>
              <a:t>positive male role models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3000" dirty="0" smtClean="0">
                <a:solidFill>
                  <a:srgbClr val="000000"/>
                </a:solidFill>
                <a:latin typeface="Gill Sans MT" pitchFamily="34" charset="0"/>
              </a:rPr>
              <a:t>Include father in a</a:t>
            </a:r>
            <a:r>
              <a:rPr lang="en-GB" sz="3000" dirty="0" smtClean="0">
                <a:solidFill>
                  <a:schemeClr val="accent6"/>
                </a:solidFill>
                <a:latin typeface="Gill Sans MT" pitchFamily="34" charset="0"/>
              </a:rPr>
              <a:t>ccountability </a:t>
            </a:r>
            <a:r>
              <a:rPr lang="en-GB" sz="3000" dirty="0" smtClean="0">
                <a:solidFill>
                  <a:srgbClr val="000000"/>
                </a:solidFill>
                <a:latin typeface="Gill Sans MT" pitchFamily="34" charset="0"/>
              </a:rPr>
              <a:t>to household handbooks actions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3000" dirty="0" smtClean="0">
                <a:latin typeface="Gill Sans MT" pitchFamily="34" charset="0"/>
              </a:rPr>
              <a:t>Engage and ensure male participation </a:t>
            </a:r>
            <a:r>
              <a:rPr lang="en-GB" sz="3000" dirty="0" smtClean="0">
                <a:solidFill>
                  <a:schemeClr val="accent6"/>
                </a:solidFill>
                <a:latin typeface="Gill Sans MT" pitchFamily="34" charset="0"/>
              </a:rPr>
              <a:t> from the start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3000" dirty="0" smtClean="0">
                <a:latin typeface="Gill Sans MT" pitchFamily="34" charset="0"/>
              </a:rPr>
              <a:t>Monitor </a:t>
            </a:r>
            <a:r>
              <a:rPr lang="en-GB" sz="3000" b="1" dirty="0" smtClean="0">
                <a:latin typeface="Gill Sans MT" pitchFamily="34" charset="0"/>
              </a:rPr>
              <a:t>male involvement </a:t>
            </a:r>
            <a:r>
              <a:rPr lang="en-GB" sz="3000" dirty="0" smtClean="0">
                <a:latin typeface="Gill Sans MT" pitchFamily="34" charset="0"/>
              </a:rPr>
              <a:t>as a </a:t>
            </a:r>
            <a:r>
              <a:rPr lang="en-GB" sz="3000" dirty="0" smtClean="0">
                <a:solidFill>
                  <a:schemeClr val="accent6"/>
                </a:solidFill>
                <a:latin typeface="Gill Sans MT" pitchFamily="34" charset="0"/>
              </a:rPr>
              <a:t>key performance indicators</a:t>
            </a:r>
            <a:r>
              <a:rPr lang="en-GB" sz="3000" dirty="0" smtClean="0">
                <a:latin typeface="Gill Sans MT" pitchFamily="34" charset="0"/>
              </a:rPr>
              <a:t> of the HV and programme.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3000" dirty="0" smtClean="0">
                <a:latin typeface="Gill Sans MT" pitchFamily="34" charset="0"/>
              </a:rPr>
              <a:t>Targeted counselling approach on </a:t>
            </a:r>
            <a:r>
              <a:rPr lang="en-GB" sz="3000" dirty="0" smtClean="0">
                <a:solidFill>
                  <a:schemeClr val="accent6"/>
                </a:solidFill>
                <a:latin typeface="Gill Sans MT" pitchFamily="34" charset="0"/>
              </a:rPr>
              <a:t>engaging fathers in ECD</a:t>
            </a:r>
          </a:p>
          <a:p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284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Gill Sans MT" pitchFamily="34" charset="0"/>
              </a:rPr>
              <a:t>How to involve men in TTC</a:t>
            </a:r>
            <a:endParaRPr lang="en-GB" sz="40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024" y="1823427"/>
            <a:ext cx="51673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aseline="30000" dirty="0" smtClean="0">
                <a:solidFill>
                  <a:schemeClr val="bg1">
                    <a:lumMod val="50000"/>
                  </a:schemeClr>
                </a:solidFill>
                <a:latin typeface="Gill Sans MT"/>
                <a:ea typeface="ＭＳ Ｐゴシック" pitchFamily="-1" charset="-128"/>
                <a:cs typeface="Gill Sans MT"/>
              </a:rPr>
              <a:t> </a:t>
            </a:r>
            <a:endParaRPr lang="en-US" sz="2400" baseline="30000" dirty="0">
              <a:solidFill>
                <a:schemeClr val="bg1">
                  <a:lumMod val="50000"/>
                </a:schemeClr>
              </a:solidFill>
              <a:latin typeface="Gill Sans MT"/>
              <a:ea typeface="ＭＳ Ｐゴシック" pitchFamily="-1" charset="-128"/>
              <a:cs typeface="Gill Sans MT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17499" y="2931045"/>
            <a:ext cx="2847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800" b="1" baseline="30000" dirty="0" smtClean="0">
                <a:solidFill>
                  <a:srgbClr val="404040"/>
                </a:solidFill>
                <a:latin typeface="Gill Sans MT" pitchFamily="34" charset="0"/>
              </a:rPr>
              <a:t>“It is easier to build strong children than to repair broken men.” </a:t>
            </a:r>
          </a:p>
          <a:p>
            <a:pPr eaLnBrk="1" hangingPunct="1"/>
            <a:r>
              <a:rPr lang="en-US" altLang="en-US" sz="2800" b="1" baseline="30000" dirty="0" smtClean="0">
                <a:solidFill>
                  <a:srgbClr val="404040"/>
                </a:solidFill>
                <a:latin typeface="Gill Sans MT" pitchFamily="34" charset="0"/>
              </a:rPr>
              <a:t>      - Frederick Douglass</a:t>
            </a:r>
            <a:endParaRPr lang="en-US" altLang="en-US" sz="2800" b="1" dirty="0">
              <a:solidFill>
                <a:srgbClr val="404040"/>
              </a:solidFill>
              <a:latin typeface="Gill Sans MT" pitchFamily="34" charset="0"/>
            </a:endParaRPr>
          </a:p>
        </p:txBody>
      </p:sp>
      <p:pic>
        <p:nvPicPr>
          <p:cNvPr id="14" name="Picture 3" descr="C:\Users\erjones\Photos\11. 2007_Georgia_InternallyDisplacedat Shel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6" y="4566138"/>
            <a:ext cx="2438400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3496" y="1616721"/>
            <a:ext cx="5590503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Gill Sans MT" panose="020B0502020104020203" pitchFamily="34" charset="0"/>
              </a:rPr>
              <a:t>Counsel the family on ECD messages from birth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Gill Sans MT" panose="020B0502020104020203" pitchFamily="34" charset="0"/>
              </a:rPr>
              <a:t>Promoting engagement of </a:t>
            </a:r>
            <a:r>
              <a:rPr lang="en-GB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father </a:t>
            </a:r>
            <a:r>
              <a:rPr lang="en-GB" sz="2400" dirty="0" smtClean="0">
                <a:latin typeface="Gill Sans MT" panose="020B0502020104020203" pitchFamily="34" charset="0"/>
              </a:rPr>
              <a:t>in ECD from birth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 marL="363538" indent="-363538">
              <a:buFont typeface="Arial" pitchFamily="34" charset="0"/>
              <a:buChar char="•"/>
            </a:pPr>
            <a:r>
              <a:rPr lang="en-GB" sz="2000" dirty="0" smtClean="0">
                <a:latin typeface="Gill Sans MT" pitchFamily="34" charset="0"/>
              </a:rPr>
              <a:t>Counsel  / identify </a:t>
            </a:r>
            <a:r>
              <a:rPr lang="en-GB" sz="2000" b="1" dirty="0" smtClean="0">
                <a:latin typeface="Gill Sans MT" pitchFamily="34" charset="0"/>
              </a:rPr>
              <a:t>barriers to </a:t>
            </a:r>
            <a:r>
              <a:rPr lang="en-GB" sz="2000" dirty="0" smtClean="0">
                <a:latin typeface="Gill Sans MT" pitchFamily="34" charset="0"/>
              </a:rPr>
              <a:t> child development</a:t>
            </a:r>
          </a:p>
          <a:p>
            <a:pPr marL="363538" indent="-363538">
              <a:buFont typeface="Arial" pitchFamily="34" charset="0"/>
              <a:buChar char="•"/>
            </a:pPr>
            <a:endParaRPr lang="en-GB" sz="2000" dirty="0" smtClean="0">
              <a:latin typeface="Gill Sans MT" pitchFamily="34" charset="0"/>
            </a:endParaRPr>
          </a:p>
          <a:p>
            <a:pPr marL="363538" indent="-363538">
              <a:buFont typeface="Arial" pitchFamily="34" charset="0"/>
              <a:buChar char="•"/>
            </a:pPr>
            <a:r>
              <a:rPr lang="en-GB" sz="2000" dirty="0" smtClean="0">
                <a:latin typeface="Gill Sans MT" pitchFamily="34" charset="0"/>
              </a:rPr>
              <a:t>Understand the </a:t>
            </a:r>
            <a:r>
              <a:rPr lang="en-GB" sz="2000" b="1" dirty="0" smtClean="0">
                <a:latin typeface="Gill Sans MT" pitchFamily="34" charset="0"/>
              </a:rPr>
              <a:t>effects of neglect, abuse and violence </a:t>
            </a:r>
            <a:r>
              <a:rPr lang="en-GB" sz="2000" dirty="0" smtClean="0">
                <a:latin typeface="Gill Sans MT" pitchFamily="34" charset="0"/>
              </a:rPr>
              <a:t>in the home have on the growing child.</a:t>
            </a:r>
          </a:p>
          <a:p>
            <a:pPr marL="363538" indent="-363538">
              <a:buFont typeface="Arial" pitchFamily="34" charset="0"/>
              <a:buChar char="•"/>
            </a:pPr>
            <a:endParaRPr lang="en-GB" sz="2000" dirty="0" smtClean="0">
              <a:latin typeface="Gill Sans MT" pitchFamily="34" charset="0"/>
            </a:endParaRPr>
          </a:p>
          <a:p>
            <a:pPr marL="363538" indent="-363538">
              <a:buFont typeface="Arial" pitchFamily="34" charset="0"/>
              <a:buChar char="•"/>
            </a:pPr>
            <a:r>
              <a:rPr lang="en-GB" sz="2000" dirty="0" smtClean="0">
                <a:latin typeface="Gill Sans MT" pitchFamily="34" charset="0"/>
              </a:rPr>
              <a:t>Identify and counsel on problems observed in attachment and </a:t>
            </a:r>
            <a:r>
              <a:rPr lang="en-GB" sz="2000" dirty="0" err="1" smtClean="0">
                <a:latin typeface="Gill Sans MT" pitchFamily="34" charset="0"/>
              </a:rPr>
              <a:t>caregiving</a:t>
            </a:r>
            <a:endParaRPr lang="en-GB" sz="2000" dirty="0" smtClean="0">
              <a:latin typeface="Gill Sans MT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 marL="636588" indent="-342900">
              <a:buFont typeface="Wingdings" panose="05000000000000000000" pitchFamily="2" charset="2"/>
              <a:buChar char="ü"/>
              <a:defRPr/>
            </a:pPr>
            <a:endParaRPr lang="en-GB" dirty="0" smtClean="0">
              <a:latin typeface="Gill Sans MT" panose="020B0502020104020203" pitchFamily="34" charset="0"/>
            </a:endParaRPr>
          </a:p>
          <a:p>
            <a:pPr algn="ctr">
              <a:defRPr/>
            </a:pPr>
            <a:endParaRPr lang="en-US" sz="2400" dirty="0" smtClean="0">
              <a:latin typeface="Gill Sans MT"/>
              <a:ea typeface="ＭＳ Ｐゴシック" pitchFamily="-1" charset="-128"/>
              <a:cs typeface="Gill Sans MT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endParaRPr lang="en-US" sz="2400" dirty="0">
              <a:solidFill>
                <a:srgbClr val="E98808"/>
              </a:solidFill>
              <a:latin typeface="Gill Sans MT"/>
              <a:ea typeface="ＭＳ Ｐゴシック" pitchFamily="-1" charset="-128"/>
              <a:cs typeface="Gill Sans MT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endParaRPr lang="en-US" sz="2400" dirty="0" smtClean="0">
              <a:solidFill>
                <a:srgbClr val="E98808"/>
              </a:solidFill>
              <a:latin typeface="Gill Sans MT"/>
              <a:ea typeface="ＭＳ Ｐゴシック" pitchFamily="-1" charset="-128"/>
              <a:cs typeface="Gill Sans MT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endParaRPr lang="en-US" sz="2400" dirty="0">
              <a:solidFill>
                <a:srgbClr val="E98808"/>
              </a:solidFill>
              <a:latin typeface="Gill Sans MT"/>
              <a:ea typeface="ＭＳ Ｐゴシック" pitchFamily="-1" charset="-128"/>
              <a:cs typeface="Gill Sans MT"/>
            </a:endParaRPr>
          </a:p>
        </p:txBody>
      </p:sp>
      <p:pic>
        <p:nvPicPr>
          <p:cNvPr id="8" name="Picture 13" descr="C:\Users\erjones\Photograph short-list\Feeding on the Farm - Rwanda-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8" y="315285"/>
            <a:ext cx="2037702" cy="215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347864" y="404664"/>
            <a:ext cx="5141640" cy="1584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Promoting Early Child Development in ttC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Gill Sans MT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3885&quot;&gt;&lt;object type=&quot;3&quot; unique_id=&quot;13886&quot;&gt;&lt;property id=&quot;20148&quot; value=&quot;5&quot;/&gt;&lt;property id=&quot;20300&quot; value=&quot;Slide 1&quot;/&gt;&lt;property id=&quot;20307&quot; value=&quot;338&quot;/&gt;&lt;/object&gt;&lt;object type=&quot;3&quot; unique_id=&quot;17237&quot;&gt;&lt;property id=&quot;20148&quot; value=&quot;5&quot;/&gt;&lt;property id=&quot;20300&quot; value=&quot;Slide 9&quot;/&gt;&lt;property id=&quot;20307&quot; value=&quot;369&quot;/&gt;&lt;/object&gt;&lt;object type=&quot;3&quot; unique_id=&quot;17238&quot;&gt;&lt;property id=&quot;20148&quot; value=&quot;5&quot;/&gt;&lt;property id=&quot;20300&quot; value=&quot;Slide 11&quot;/&gt;&lt;property id=&quot;20307&quot; value=&quot;370&quot;/&gt;&lt;/object&gt;&lt;object type=&quot;3&quot; unique_id=&quot;17664&quot;&gt;&lt;property id=&quot;20148&quot; value=&quot;5&quot;/&gt;&lt;property id=&quot;20300&quot; value=&quot;Slide 7&quot;/&gt;&lt;property id=&quot;20307&quot; value=&quot;372&quot;/&gt;&lt;/object&gt;&lt;object type=&quot;3&quot; unique_id=&quot;18265&quot;&gt;&lt;property id=&quot;20148&quot; value=&quot;5&quot;/&gt;&lt;property id=&quot;20300&quot; value=&quot;Slide 5&quot;/&gt;&lt;property id=&quot;20307&quot; value=&quot;373&quot;/&gt;&lt;/object&gt;&lt;object type=&quot;3&quot; unique_id=&quot;18709&quot;&gt;&lt;property id=&quot;20148&quot; value=&quot;5&quot;/&gt;&lt;property id=&quot;20300&quot; value=&quot;Slide 12&quot;/&gt;&lt;property id=&quot;20307&quot; value=&quot;374&quot;/&gt;&lt;/object&gt;&lt;object type=&quot;3&quot; unique_id=&quot;22362&quot;&gt;&lt;property id=&quot;20148&quot; value=&quot;5&quot;/&gt;&lt;property id=&quot;20300&quot; value=&quot;Slide 2&quot;/&gt;&lt;property id=&quot;20307&quot; value=&quot;421&quot;/&gt;&lt;/object&gt;&lt;object type=&quot;3&quot; unique_id=&quot;24002&quot;&gt;&lt;property id=&quot;20148&quot; value=&quot;5&quot;/&gt;&lt;property id=&quot;20300&quot; value=&quot;Slide 3&quot;/&gt;&lt;property id=&quot;20307&quot; value=&quot;424&quot;/&gt;&lt;/object&gt;&lt;object type=&quot;3&quot; unique_id=&quot;24003&quot;&gt;&lt;property id=&quot;20148&quot; value=&quot;5&quot;/&gt;&lt;property id=&quot;20300&quot; value=&quot;Slide 4&quot;/&gt;&lt;property id=&quot;20307&quot; value=&quot;425&quot;/&gt;&lt;/object&gt;&lt;object type=&quot;3&quot; unique_id=&quot;25771&quot;&gt;&lt;property id=&quot;20148&quot; value=&quot;5&quot;/&gt;&lt;property id=&quot;20300&quot; value=&quot;Slide 6&quot;/&gt;&lt;property id=&quot;20307&quot; value=&quot;431&quot;/&gt;&lt;/object&gt;&lt;object type=&quot;3&quot; unique_id=&quot;26292&quot;&gt;&lt;property id=&quot;20148&quot; value=&quot;5&quot;/&gt;&lt;property id=&quot;20300&quot; value=&quot;Slide 10 - &amp;quot;ttC Home Visitor Actions:  Watch and encourage parents to do these things with their baby, beginning at birth &amp;quot;&quot;/&gt;&lt;property id=&quot;20307&quot; value=&quot;432&quot;/&gt;&lt;/object&gt;&lt;object type=&quot;3&quot; unique_id=&quot;26293&quot;&gt;&lt;property id=&quot;20148&quot; value=&quot;5&quot;/&gt;&lt;property id=&quot;20300&quot; value=&quot;Slide 8&quot;/&gt;&lt;property id=&quot;20307&quot; value=&quot;433&quot;/&gt;&lt;/object&gt;&lt;/object&gt;&lt;object type=&quot;8&quot; unique_id=&quot;1396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ealth and Nutrition PPT 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4643</TotalTime>
  <Words>844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Health and Nutrition PPT Template_FINAL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ttC Home Visitor Actions:  Watch and encourage parents to do these things with their baby, beginning at birth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walkerp</dc:creator>
  <cp:lastModifiedBy>walkerp</cp:lastModifiedBy>
  <cp:revision>226</cp:revision>
  <dcterms:created xsi:type="dcterms:W3CDTF">2014-03-10T12:34:04Z</dcterms:created>
  <dcterms:modified xsi:type="dcterms:W3CDTF">2015-04-19T15:30:21Z</dcterms:modified>
</cp:coreProperties>
</file>